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50"/>
  </p:notesMasterIdLst>
  <p:sldIdLst>
    <p:sldId id="391" r:id="rId2"/>
    <p:sldId id="392" r:id="rId3"/>
    <p:sldId id="393" r:id="rId4"/>
    <p:sldId id="397" r:id="rId5"/>
    <p:sldId id="472" r:id="rId6"/>
    <p:sldId id="372" r:id="rId7"/>
    <p:sldId id="399" r:id="rId8"/>
    <p:sldId id="441" r:id="rId9"/>
    <p:sldId id="475" r:id="rId10"/>
    <p:sldId id="487" r:id="rId11"/>
    <p:sldId id="490" r:id="rId12"/>
    <p:sldId id="491" r:id="rId13"/>
    <p:sldId id="485" r:id="rId14"/>
    <p:sldId id="486" r:id="rId15"/>
    <p:sldId id="417" r:id="rId16"/>
    <p:sldId id="418" r:id="rId17"/>
    <p:sldId id="419" r:id="rId18"/>
    <p:sldId id="421" r:id="rId19"/>
    <p:sldId id="422" r:id="rId20"/>
    <p:sldId id="444" r:id="rId21"/>
    <p:sldId id="443" r:id="rId22"/>
    <p:sldId id="432" r:id="rId23"/>
    <p:sldId id="464" r:id="rId24"/>
    <p:sldId id="465" r:id="rId25"/>
    <p:sldId id="466" r:id="rId26"/>
    <p:sldId id="454" r:id="rId27"/>
    <p:sldId id="470" r:id="rId28"/>
    <p:sldId id="468" r:id="rId29"/>
    <p:sldId id="461" r:id="rId30"/>
    <p:sldId id="471" r:id="rId31"/>
    <p:sldId id="467" r:id="rId32"/>
    <p:sldId id="463" r:id="rId33"/>
    <p:sldId id="473" r:id="rId34"/>
    <p:sldId id="455" r:id="rId35"/>
    <p:sldId id="450" r:id="rId36"/>
    <p:sldId id="453" r:id="rId37"/>
    <p:sldId id="451" r:id="rId38"/>
    <p:sldId id="459" r:id="rId39"/>
    <p:sldId id="488" r:id="rId40"/>
    <p:sldId id="489" r:id="rId41"/>
    <p:sldId id="481" r:id="rId42"/>
    <p:sldId id="482" r:id="rId43"/>
    <p:sldId id="483" r:id="rId44"/>
    <p:sldId id="484" r:id="rId45"/>
    <p:sldId id="477" r:id="rId46"/>
    <p:sldId id="478" r:id="rId47"/>
    <p:sldId id="479" r:id="rId48"/>
    <p:sldId id="480" r:id="rId4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97" autoAdjust="0"/>
    <p:restoredTop sz="92009" autoAdjust="0"/>
  </p:normalViewPr>
  <p:slideViewPr>
    <p:cSldViewPr snapToGrid="0">
      <p:cViewPr varScale="1">
        <p:scale>
          <a:sx n="101" d="100"/>
          <a:sy n="101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pt-PT" dirty="0"/>
            <a:t>OSINT Time</a:t>
          </a:r>
          <a:endParaRPr lang="de-DE" dirty="0"/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 dirty="0"/>
            <a:t>Paisagem Portuguesa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pt-PT" dirty="0"/>
            <a:t>Portugal – Sol, Mar e Transparência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957BDCC7-3D29-4961-A074-8D80B048EBFC}">
      <dgm:prSet phldrT="[Text]"/>
      <dgm:spPr/>
      <dgm:t>
        <a:bodyPr/>
        <a:lstStyle/>
        <a:p>
          <a:r>
            <a:rPr lang="pt-PT" dirty="0"/>
            <a:t>Consciencialização</a:t>
          </a:r>
          <a:endParaRPr lang="de-DE" dirty="0"/>
        </a:p>
      </dgm:t>
    </dgm:pt>
    <dgm:pt modelId="{5F599995-5A01-4D64-95D6-2BE6B518EF57}" type="parTrans" cxnId="{ED84FD95-2848-43EE-9598-8AD2D712F2A9}">
      <dgm:prSet/>
      <dgm:spPr/>
      <dgm:t>
        <a:bodyPr/>
        <a:lstStyle/>
        <a:p>
          <a:endParaRPr lang="pt-PT"/>
        </a:p>
      </dgm:t>
    </dgm:pt>
    <dgm:pt modelId="{E3E3290A-5CCB-49A7-9FF0-E93DD88E394C}" type="sibTrans" cxnId="{ED84FD95-2848-43EE-9598-8AD2D712F2A9}">
      <dgm:prSet/>
      <dgm:spPr/>
      <dgm:t>
        <a:bodyPr/>
        <a:lstStyle/>
        <a:p>
          <a:endParaRPr lang="pt-PT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4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4"/>
      <dgm:spPr/>
    </dgm:pt>
    <dgm:pt modelId="{A4208F82-C493-4577-B79D-AF15C3CCDFB0}" type="pres">
      <dgm:prSet presAssocID="{7759606E-8F8C-46E6-B4A5-E9D4FDF0A303}" presName="dstNode" presStyleLbl="node1" presStyleIdx="0" presStyleCnt="4"/>
      <dgm:spPr/>
    </dgm:pt>
    <dgm:pt modelId="{9E119EE7-A625-4F40-B32A-14E14D5047ED}" type="pres">
      <dgm:prSet presAssocID="{957BDCC7-3D29-4961-A074-8D80B048EBFC}" presName="text_1" presStyleLbl="node1" presStyleIdx="0" presStyleCnt="4">
        <dgm:presLayoutVars>
          <dgm:bulletEnabled val="1"/>
        </dgm:presLayoutVars>
      </dgm:prSet>
      <dgm:spPr/>
    </dgm:pt>
    <dgm:pt modelId="{93385736-703B-4327-8222-0117E0B0A3F9}" type="pres">
      <dgm:prSet presAssocID="{957BDCC7-3D29-4961-A074-8D80B048EBFC}" presName="accent_1" presStyleCnt="0"/>
      <dgm:spPr/>
    </dgm:pt>
    <dgm:pt modelId="{7DCD0DC2-E2AC-4090-91AD-9B3F1295C10E}" type="pres">
      <dgm:prSet presAssocID="{957BDCC7-3D29-4961-A074-8D80B048EBFC}" presName="accentRepeatNode" presStyleLbl="solidFgAcc1" presStyleIdx="0" presStyleCnt="4"/>
      <dgm:spPr/>
    </dgm:pt>
    <dgm:pt modelId="{8A18B016-947D-42B8-B993-BF2A18A35B11}" type="pres">
      <dgm:prSet presAssocID="{E4DD2DCE-6ADE-42A0-8A00-C6F3F365A26B}" presName="text_2" presStyleLbl="node1" presStyleIdx="1" presStyleCnt="4">
        <dgm:presLayoutVars>
          <dgm:bulletEnabled val="1"/>
        </dgm:presLayoutVars>
      </dgm:prSet>
      <dgm:spPr/>
    </dgm:pt>
    <dgm:pt modelId="{F2CB09D5-61FC-4E2D-9FCD-6DB89645B8EA}" type="pres">
      <dgm:prSet presAssocID="{E4DD2DCE-6ADE-42A0-8A00-C6F3F365A26B}" presName="accent_2" presStyleCnt="0"/>
      <dgm:spPr/>
    </dgm:pt>
    <dgm:pt modelId="{A839D322-B1CB-4685-8BE1-D7C4CBA1DED5}" type="pres">
      <dgm:prSet presAssocID="{E4DD2DCE-6ADE-42A0-8A00-C6F3F365A26B}" presName="accentRepeatNode" presStyleLbl="solidFgAcc1" presStyleIdx="1" presStyleCnt="4"/>
      <dgm:spPr/>
    </dgm:pt>
    <dgm:pt modelId="{BCCAFC38-9764-4C2C-9CB3-4031AD3E5B1C}" type="pres">
      <dgm:prSet presAssocID="{46C02386-F1CA-434D-A82F-93433FD3D345}" presName="text_3" presStyleLbl="node1" presStyleIdx="2" presStyleCnt="4">
        <dgm:presLayoutVars>
          <dgm:bulletEnabled val="1"/>
        </dgm:presLayoutVars>
      </dgm:prSet>
      <dgm:spPr/>
    </dgm:pt>
    <dgm:pt modelId="{BC1AE05B-C809-44C4-A5A7-A6DD373B69BF}" type="pres">
      <dgm:prSet presAssocID="{46C02386-F1CA-434D-A82F-93433FD3D345}" presName="accent_3" presStyleCnt="0"/>
      <dgm:spPr/>
    </dgm:pt>
    <dgm:pt modelId="{B45A13D0-BCAB-4182-B0B2-95E4541F1250}" type="pres">
      <dgm:prSet presAssocID="{46C02386-F1CA-434D-A82F-93433FD3D345}" presName="accentRepeatNode" presStyleLbl="solidFgAcc1" presStyleIdx="2" presStyleCnt="4"/>
      <dgm:spPr/>
    </dgm:pt>
    <dgm:pt modelId="{827AA7C0-6A26-4B47-BE91-1AA1975FA9FF}" type="pres">
      <dgm:prSet presAssocID="{35D2EDA9-29A0-417C-AF9A-2035EE0FC930}" presName="text_4" presStyleLbl="node1" presStyleIdx="3" presStyleCnt="4">
        <dgm:presLayoutVars>
          <dgm:bulletEnabled val="1"/>
        </dgm:presLayoutVars>
      </dgm:prSet>
      <dgm:spPr/>
    </dgm:pt>
    <dgm:pt modelId="{AA092428-C17E-4A19-80C7-867AF6654BBA}" type="pres">
      <dgm:prSet presAssocID="{35D2EDA9-29A0-417C-AF9A-2035EE0FC930}" presName="accent_4" presStyleCnt="0"/>
      <dgm:spPr/>
    </dgm:pt>
    <dgm:pt modelId="{D70627D5-D0B0-46D5-9C1A-7DBD9AC4C211}" type="pres">
      <dgm:prSet presAssocID="{35D2EDA9-29A0-417C-AF9A-2035EE0FC930}" presName="accentRepeatNode" presStyleLbl="solidFgAcc1" presStyleIdx="3" presStyleCnt="4"/>
      <dgm:spPr/>
    </dgm:pt>
  </dgm:ptLst>
  <dgm:cxnLst>
    <dgm:cxn modelId="{03054909-0353-41E4-922D-6B264DB6DE5B}" srcId="{7759606E-8F8C-46E6-B4A5-E9D4FDF0A303}" destId="{46C02386-F1CA-434D-A82F-93433FD3D345}" srcOrd="2" destOrd="0" parTransId="{62787198-15BC-4CDA-AE6F-9BF5EDA1802F}" sibTransId="{7DDDC6FD-AF16-4A53-B819-656C79F3932E}"/>
    <dgm:cxn modelId="{5EE9AB21-3060-4BCD-ABE1-9238B9134EFA}" type="presOf" srcId="{957BDCC7-3D29-4961-A074-8D80B048EBFC}" destId="{9E119EE7-A625-4F40-B32A-14E14D5047ED}" srcOrd="0" destOrd="0" presId="urn:microsoft.com/office/officeart/2008/layout/VerticalCurvedList"/>
    <dgm:cxn modelId="{A3972463-B7F0-4DFA-93EE-A85F7C92B0CA}" type="presOf" srcId="{46C02386-F1CA-434D-A82F-93433FD3D345}" destId="{BCCAFC38-9764-4C2C-9CB3-4031AD3E5B1C}" srcOrd="0" destOrd="0" presId="urn:microsoft.com/office/officeart/2008/layout/VerticalCurvedList"/>
    <dgm:cxn modelId="{6046AB73-828F-4B2C-81C4-D3B95E20A106}" srcId="{7759606E-8F8C-46E6-B4A5-E9D4FDF0A303}" destId="{35D2EDA9-29A0-417C-AF9A-2035EE0FC930}" srcOrd="3" destOrd="0" parTransId="{0190BEBB-F4DD-4964-88EF-D42BF97820A2}" sibTransId="{5CF76968-90DE-4FCE-A1DA-AF9B509C1088}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ED84FD95-2848-43EE-9598-8AD2D712F2A9}" srcId="{7759606E-8F8C-46E6-B4A5-E9D4FDF0A303}" destId="{957BDCC7-3D29-4961-A074-8D80B048EBFC}" srcOrd="0" destOrd="0" parTransId="{5F599995-5A01-4D64-95D6-2BE6B518EF57}" sibTransId="{E3E3290A-5CCB-49A7-9FF0-E93DD88E394C}"/>
    <dgm:cxn modelId="{16B9EE9A-E111-4D9E-9CD9-D1F766F9D8D8}" srcId="{7759606E-8F8C-46E6-B4A5-E9D4FDF0A303}" destId="{E4DD2DCE-6ADE-42A0-8A00-C6F3F365A26B}" srcOrd="1" destOrd="0" parTransId="{DD953020-148C-4CC3-BC67-71AAF0BC95CE}" sibTransId="{95E61F59-8332-43EC-97E6-9194DD0F6BA5}"/>
    <dgm:cxn modelId="{B95FD1AB-32AD-44B5-9ACC-E80C3023F60D}" type="presOf" srcId="{E4DD2DCE-6ADE-42A0-8A00-C6F3F365A26B}" destId="{8A18B016-947D-42B8-B993-BF2A18A35B11}" srcOrd="0" destOrd="0" presId="urn:microsoft.com/office/officeart/2008/layout/VerticalCurvedList"/>
    <dgm:cxn modelId="{D2575FAC-5864-4E93-935C-1BD78ED4630F}" type="presOf" srcId="{E3E3290A-5CCB-49A7-9FF0-E93DD88E394C}" destId="{FC97BD6D-CD99-4821-80ED-782211115F1A}" srcOrd="0" destOrd="0" presId="urn:microsoft.com/office/officeart/2008/layout/VerticalCurvedList"/>
    <dgm:cxn modelId="{334232F7-0C56-40C7-AD30-CC6D160DD5D1}" type="presOf" srcId="{35D2EDA9-29A0-417C-AF9A-2035EE0FC930}" destId="{827AA7C0-6A26-4B47-BE91-1AA1975FA9FF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B7874B12-99FD-43D5-B074-20F127FB0FF3}" type="presParOf" srcId="{8E6B8565-0C85-42A9-9335-A8077DD5C6AA}" destId="{9E119EE7-A625-4F40-B32A-14E14D5047ED}" srcOrd="1" destOrd="0" presId="urn:microsoft.com/office/officeart/2008/layout/VerticalCurvedList"/>
    <dgm:cxn modelId="{FE3F4CA3-CC91-45B3-ABE7-3BB6320A3350}" type="presParOf" srcId="{8E6B8565-0C85-42A9-9335-A8077DD5C6AA}" destId="{93385736-703B-4327-8222-0117E0B0A3F9}" srcOrd="2" destOrd="0" presId="urn:microsoft.com/office/officeart/2008/layout/VerticalCurvedList"/>
    <dgm:cxn modelId="{D467FE9A-FFA8-4C93-A897-C1BC02B26A92}" type="presParOf" srcId="{93385736-703B-4327-8222-0117E0B0A3F9}" destId="{7DCD0DC2-E2AC-4090-91AD-9B3F1295C10E}" srcOrd="0" destOrd="0" presId="urn:microsoft.com/office/officeart/2008/layout/VerticalCurvedList"/>
    <dgm:cxn modelId="{6934AA22-C98B-4DDE-BC68-DAC08C0FFE5B}" type="presParOf" srcId="{8E6B8565-0C85-42A9-9335-A8077DD5C6AA}" destId="{8A18B016-947D-42B8-B993-BF2A18A35B11}" srcOrd="3" destOrd="0" presId="urn:microsoft.com/office/officeart/2008/layout/VerticalCurvedList"/>
    <dgm:cxn modelId="{11B243DB-503E-4193-840E-22D708CB6C8D}" type="presParOf" srcId="{8E6B8565-0C85-42A9-9335-A8077DD5C6AA}" destId="{F2CB09D5-61FC-4E2D-9FCD-6DB89645B8EA}" srcOrd="4" destOrd="0" presId="urn:microsoft.com/office/officeart/2008/layout/VerticalCurvedList"/>
    <dgm:cxn modelId="{BB453183-3291-4647-83D2-69A30D76F6F1}" type="presParOf" srcId="{F2CB09D5-61FC-4E2D-9FCD-6DB89645B8EA}" destId="{A839D322-B1CB-4685-8BE1-D7C4CBA1DED5}" srcOrd="0" destOrd="0" presId="urn:microsoft.com/office/officeart/2008/layout/VerticalCurvedList"/>
    <dgm:cxn modelId="{1E885917-CDDB-45F4-B264-6240C8FC13AF}" type="presParOf" srcId="{8E6B8565-0C85-42A9-9335-A8077DD5C6AA}" destId="{BCCAFC38-9764-4C2C-9CB3-4031AD3E5B1C}" srcOrd="5" destOrd="0" presId="urn:microsoft.com/office/officeart/2008/layout/VerticalCurvedList"/>
    <dgm:cxn modelId="{73494851-6CF7-45C7-88EC-46A4FB82F6A4}" type="presParOf" srcId="{8E6B8565-0C85-42A9-9335-A8077DD5C6AA}" destId="{BC1AE05B-C809-44C4-A5A7-A6DD373B69BF}" srcOrd="6" destOrd="0" presId="urn:microsoft.com/office/officeart/2008/layout/VerticalCurvedList"/>
    <dgm:cxn modelId="{7628DF96-3632-4EFC-81C0-1739330CFF79}" type="presParOf" srcId="{BC1AE05B-C809-44C4-A5A7-A6DD373B69BF}" destId="{B45A13D0-BCAB-4182-B0B2-95E4541F1250}" srcOrd="0" destOrd="0" presId="urn:microsoft.com/office/officeart/2008/layout/VerticalCurvedList"/>
    <dgm:cxn modelId="{A056DF4D-7FFB-453D-A1B5-5B5AAC7F29ED}" type="presParOf" srcId="{8E6B8565-0C85-42A9-9335-A8077DD5C6AA}" destId="{827AA7C0-6A26-4B47-BE91-1AA1975FA9FF}" srcOrd="7" destOrd="0" presId="urn:microsoft.com/office/officeart/2008/layout/VerticalCurvedList"/>
    <dgm:cxn modelId="{61B9D947-1E8B-4B77-A2A1-84E1ECEA5409}" type="presParOf" srcId="{8E6B8565-0C85-42A9-9335-A8077DD5C6AA}" destId="{AA092428-C17E-4A19-80C7-867AF6654BBA}" srcOrd="8" destOrd="0" presId="urn:microsoft.com/office/officeart/2008/layout/VerticalCurvedList"/>
    <dgm:cxn modelId="{8A9B1576-9ED9-475C-A6C8-F891E25F1A75}" type="presParOf" srcId="{AA092428-C17E-4A19-80C7-867AF6654BBA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19EE7-A625-4F40-B32A-14E14D5047ED}">
      <dsp:nvSpPr>
        <dsp:cNvPr id="0" name=""/>
        <dsp:cNvSpPr/>
      </dsp:nvSpPr>
      <dsp:spPr>
        <a:xfrm>
          <a:off x="488852" y="332333"/>
          <a:ext cx="9626161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Consciencialização</a:t>
          </a:r>
          <a:endParaRPr lang="de-DE" sz="3600" kern="1200" dirty="0"/>
        </a:p>
      </dsp:txBody>
      <dsp:txXfrm>
        <a:off x="488852" y="332333"/>
        <a:ext cx="9626161" cy="665013"/>
      </dsp:txXfrm>
    </dsp:sp>
    <dsp:sp modelId="{7DCD0DC2-E2AC-4090-91AD-9B3F1295C10E}">
      <dsp:nvSpPr>
        <dsp:cNvPr id="0" name=""/>
        <dsp:cNvSpPr/>
      </dsp:nvSpPr>
      <dsp:spPr>
        <a:xfrm>
          <a:off x="73219" y="249207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8B016-947D-42B8-B993-BF2A18A35B11}">
      <dsp:nvSpPr>
        <dsp:cNvPr id="0" name=""/>
        <dsp:cNvSpPr/>
      </dsp:nvSpPr>
      <dsp:spPr>
        <a:xfrm>
          <a:off x="870120" y="1330027"/>
          <a:ext cx="9244894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OSINT Time</a:t>
          </a:r>
          <a:endParaRPr lang="de-DE" sz="3600" kern="1200" dirty="0"/>
        </a:p>
      </dsp:txBody>
      <dsp:txXfrm>
        <a:off x="870120" y="1330027"/>
        <a:ext cx="9244894" cy="665013"/>
      </dsp:txXfrm>
    </dsp:sp>
    <dsp:sp modelId="{A839D322-B1CB-4685-8BE1-D7C4CBA1DED5}">
      <dsp:nvSpPr>
        <dsp:cNvPr id="0" name=""/>
        <dsp:cNvSpPr/>
      </dsp:nvSpPr>
      <dsp:spPr>
        <a:xfrm>
          <a:off x="454486" y="1246900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AFC38-9764-4C2C-9CB3-4031AD3E5B1C}">
      <dsp:nvSpPr>
        <dsp:cNvPr id="0" name=""/>
        <dsp:cNvSpPr/>
      </dsp:nvSpPr>
      <dsp:spPr>
        <a:xfrm>
          <a:off x="870120" y="2327720"/>
          <a:ext cx="9244894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600" kern="1200" dirty="0"/>
            <a:t>Portugal – Sol, Mar e Transparência</a:t>
          </a:r>
          <a:endParaRPr lang="de-DE" sz="3600" kern="1200" dirty="0"/>
        </a:p>
      </dsp:txBody>
      <dsp:txXfrm>
        <a:off x="870120" y="2327720"/>
        <a:ext cx="9244894" cy="665013"/>
      </dsp:txXfrm>
    </dsp:sp>
    <dsp:sp modelId="{B45A13D0-BCAB-4182-B0B2-95E4541F1250}">
      <dsp:nvSpPr>
        <dsp:cNvPr id="0" name=""/>
        <dsp:cNvSpPr/>
      </dsp:nvSpPr>
      <dsp:spPr>
        <a:xfrm>
          <a:off x="454486" y="2244594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AA7C0-6A26-4B47-BE91-1AA1975FA9FF}">
      <dsp:nvSpPr>
        <dsp:cNvPr id="0" name=""/>
        <dsp:cNvSpPr/>
      </dsp:nvSpPr>
      <dsp:spPr>
        <a:xfrm>
          <a:off x="488852" y="3325414"/>
          <a:ext cx="9626161" cy="6650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85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kern="1200" dirty="0"/>
            <a:t>Paisagem Portuguesa</a:t>
          </a:r>
        </a:p>
      </dsp:txBody>
      <dsp:txXfrm>
        <a:off x="488852" y="3325414"/>
        <a:ext cx="9626161" cy="665013"/>
      </dsp:txXfrm>
    </dsp:sp>
    <dsp:sp modelId="{D70627D5-D0B0-46D5-9C1A-7DBD9AC4C211}">
      <dsp:nvSpPr>
        <dsp:cNvPr id="0" name=""/>
        <dsp:cNvSpPr/>
      </dsp:nvSpPr>
      <dsp:spPr>
        <a:xfrm>
          <a:off x="73219" y="3242287"/>
          <a:ext cx="831267" cy="8312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19/05/2024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upaeganha.pt/identificar-viatura-matricula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4462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7851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5710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5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5830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8976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  <a:p>
            <a:r>
              <a:rPr lang="en-US" dirty="0"/>
              <a:t>VIN: WDD2221631A248762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6334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Guia para identificar viaturas pela matrícula (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  <a:hlinkClick r:id="rId3"/>
              </a:rPr>
              <a:t>link</a:t>
            </a:r>
            <a:r>
              <a:rPr lang="pt-PT" sz="1200" kern="1200" noProof="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  <a:p>
            <a:r>
              <a:rPr lang="en-US" dirty="0"/>
              <a:t>VIN: WDD2221631A248762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3649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noProof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6988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602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1168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3291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4571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072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8535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2194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kern="1200" noProof="0" dirty="0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8883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7421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CEF58E6-B404-B402-016A-1E2C3F38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5408BF-5CED-D3E5-BB7B-CE3414DAE7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39A246A-5F5A-DDA5-CC7F-2F9608DBE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40FAA7E-5361-8156-6C12-A093C7358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36C4A0E-0168-8DF7-1DE9-55E6AA52E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76C86F-A5B1-68E0-58EB-DC7243243E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AB5C7F-8CBB-C28D-6E86-6C115C6C5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BEE4F4-5ED3-23A1-506D-F6945067DF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D1C4197-5724-A41C-7EED-7B42BC0E2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87C26E-E97F-5661-794A-402779A8F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537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3"/>
            <a:ext cx="4963302" cy="45379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13D689F-5B51-8A65-6F6A-98711717A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89677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89677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6C64A7-2FEE-E49F-F5D5-FBB031371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B0AC2EE-A1C9-08D3-8659-77023D34B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4FB1A2-B6C4-170E-D395-78D4E693E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8649EE-5D44-51CD-9CE5-F62E76F38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7DE395-AE63-488C-F1C5-9806010CB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smyname.app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hyperlink" Target="https://sync.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" TargetMode="External"/><Relationship Id="rId5" Type="http://schemas.openxmlformats.org/officeDocument/2006/relationships/hyperlink" Target="https://www.facebook.com/" TargetMode="External"/><Relationship Id="rId4" Type="http://schemas.openxmlformats.org/officeDocument/2006/relationships/hyperlink" Target="https://mail.googl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hyperlink" Target="https://www.google.com/maps/@41.5496561,-8.424113,3a,75y,95.44h,86.85t/data=!3m7!1e1!3m5!1s7-h9QS8N0PZKXBvEpkr66A!2e0!5s20240301T000000!7i16384!8i8192?entry=tt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merandomstuff1.wordpress.com/2019/02/08/geoguessr-the-top-tips-tricks-and-techniques/" TargetMode="External"/><Relationship Id="rId5" Type="http://schemas.openxmlformats.org/officeDocument/2006/relationships/hyperlink" Target="https://livingatlas.arcgis.com/wayback/#active=44710&amp;ext=-8.44504,41.55974,-8.43662,41.56350&amp;localChangesOnly=true" TargetMode="External"/><Relationship Id="rId4" Type="http://schemas.openxmlformats.org/officeDocument/2006/relationships/hyperlink" Target="https://zoom.earth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PwnedWebsites" TargetMode="External"/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wjburns/common-password-list-rockyoutxt" TargetMode="External"/><Relationship Id="rId4" Type="http://schemas.openxmlformats.org/officeDocument/2006/relationships/hyperlink" Target="https://haveibeenpwned.com/DomainSearc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view=detailV2&amp;insightstoken=bcid_qKIN3a2OEAsH2g*ccid_og3drY4Q&amp;form=SBIIDP&amp;iss=SBIUPLOADGET&amp;sbisrc=ImgPicker&amp;idpbck=1&amp;sbifsz=4160+x+3120+%c2%b7+49.00+kB+%c2%b7+jpeg&amp;sbifnm=IMG_20190223_163027.jpg&amp;thw=4160&amp;thh=3120&amp;ptime=367&amp;dlen=66900&amp;expw=692&amp;exph=519&amp;selectedindex=0&amp;id=-104512652&amp;ccid=og3drY4Q&amp;vt=2&amp;sim=1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hyperlink" Target="https://www.aperisolve.com/" TargetMode="External"/><Relationship Id="rId4" Type="http://schemas.openxmlformats.org/officeDocument/2006/relationships/hyperlink" Target="https://cleanup.picture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www.google.pt/search?q=%22Pedro+Ant%C3%B3nio+Oliveira+Vieira%22" TargetMode="External"/><Relationship Id="rId7" Type="http://schemas.openxmlformats.org/officeDocument/2006/relationships/hyperlink" Target="https://github.com/pedroaovieira/osint/" TargetMode="External"/><Relationship Id="rId2" Type="http://schemas.openxmlformats.org/officeDocument/2006/relationships/hyperlink" Target="https://www.google.pt/search?q=Pedro+Ant&#243;nio+Oliveira+Vieir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council.org/ec-council-in-news/january-2022-ethical-hacking-leaderboard/" TargetMode="External"/><Relationship Id="rId5" Type="http://schemas.openxmlformats.org/officeDocument/2006/relationships/hyperlink" Target="https://www.linkedin.com/in/pedroaovieira/" TargetMode="External"/><Relationship Id="rId4" Type="http://schemas.openxmlformats.org/officeDocument/2006/relationships/hyperlink" Target="https://www.google.pt/search?q=%22pedro+vieira%22+bosch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apo.pt/pesquisa/web/tudo?q=%22Pedro%20Vieira%22%20bosch#gsc.tab=0&amp;gsc.q=%22Pedro%20Vieira%22%20bosch&amp;gsc.page=1" TargetMode="External"/><Relationship Id="rId3" Type="http://schemas.openxmlformats.org/officeDocument/2006/relationships/hyperlink" Target="https://www.bing.com/search?q=%22pedro+vieira%22+bosch" TargetMode="External"/><Relationship Id="rId7" Type="http://schemas.openxmlformats.org/officeDocument/2006/relationships/hyperlink" Target="https://yandex.com/" TargetMode="External"/><Relationship Id="rId2" Type="http://schemas.openxmlformats.org/officeDocument/2006/relationships/hyperlink" Target="https://www.google.pt/search?q=%22pedro+vieira%22+bos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idu.com/" TargetMode="External"/><Relationship Id="rId5" Type="http://schemas.openxmlformats.org/officeDocument/2006/relationships/hyperlink" Target="https://duckduckgo.com/?va=n&amp;t=hs&amp;q=%22pedro+vieira%22+bosch&amp;ia=web" TargetMode="External"/><Relationship Id="rId4" Type="http://schemas.openxmlformats.org/officeDocument/2006/relationships/hyperlink" Target="https://www.yahoo.com/" TargetMode="External"/><Relationship Id="rId9" Type="http://schemas.openxmlformats.org/officeDocument/2006/relationships/hyperlink" Target="https://inteltechniques.com/workbook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lamento.pt/DeputadoGP/Paginas/Biografia.aspx?BID=2061" TargetMode="External"/><Relationship Id="rId13" Type="http://schemas.openxmlformats.org/officeDocument/2006/relationships/image" Target="../media/image11.png"/><Relationship Id="rId3" Type="http://schemas.openxmlformats.org/officeDocument/2006/relationships/hyperlink" Target="https://www.portugal.gov.pt/pt/gc24/governo/composicao" TargetMode="External"/><Relationship Id="rId7" Type="http://schemas.openxmlformats.org/officeDocument/2006/relationships/hyperlink" Target="https://www.parlamento.pt/DeputadoGP/Paginas/Deputados_ef.aspx" TargetMode="External"/><Relationship Id="rId12" Type="http://schemas.openxmlformats.org/officeDocument/2006/relationships/hyperlink" Target="https://www.parlamento.p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www.parlamento.pt/Cidadania/Paginas/DadosAbertos.aspx" TargetMode="External"/><Relationship Id="rId5" Type="http://schemas.openxmlformats.org/officeDocument/2006/relationships/hyperlink" Target="https://www.portugal.gov.pt/" TargetMode="External"/><Relationship Id="rId10" Type="http://schemas.openxmlformats.org/officeDocument/2006/relationships/hyperlink" Target="https://www.parlamento.pt/DeputadoGP/Paginas/RegistoInteresses.aspx?BID=2061" TargetMode="External"/><Relationship Id="rId4" Type="http://schemas.openxmlformats.org/officeDocument/2006/relationships/hyperlink" Target="https://www.portugal.gov.pt/pt/gc24/primeiro-ministro" TargetMode="External"/><Relationship Id="rId9" Type="http://schemas.openxmlformats.org/officeDocument/2006/relationships/hyperlink" Target="https://www.parlamento.pt/DeputadoGP/Paginas/XIIL_RegInteresses.aspx?BID=1561&amp;leg=XIII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se.gov.pt/Base4/pt/detalhe/?type=entidades&amp;id=141" TargetMode="External"/><Relationship Id="rId13" Type="http://schemas.openxmlformats.org/officeDocument/2006/relationships/image" Target="../media/image12.png"/><Relationship Id="rId3" Type="http://schemas.openxmlformats.org/officeDocument/2006/relationships/hyperlink" Target="https://www.base.gov.pt/" TargetMode="External"/><Relationship Id="rId7" Type="http://schemas.openxmlformats.org/officeDocument/2006/relationships/hyperlink" Target="https://www.base.gov.pt/Base4/pt/estatisticas/indicadores-das-entidades-adjudicantes/" TargetMode="External"/><Relationship Id="rId12" Type="http://schemas.openxmlformats.org/officeDocument/2006/relationships/hyperlink" Target="https://www.base.gov.pt/Base4/pt/resultados/?type=doc_documentos&amp;id=2043319&amp;ext=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se.gov.pt/Base4/pt/pesquisa/?type=entidades&amp;texto=" TargetMode="External"/><Relationship Id="rId11" Type="http://schemas.openxmlformats.org/officeDocument/2006/relationships/hyperlink" Target="https://www.base.gov.pt/Base4/pt/detalhe/?type=contratos&amp;id=4976641" TargetMode="External"/><Relationship Id="rId5" Type="http://schemas.openxmlformats.org/officeDocument/2006/relationships/hyperlink" Target="https://www.base.gov.pt/Base4/pt/pesquisa/?type=anuncios&amp;texto=&amp;numeroanuncio=&amp;emissora=&amp;desdedatapublicacao=&amp;atedatapublicacao=&amp;desdeprecobase=&amp;ateprecobase=&amp;tipoacto=0&amp;tipomodelo=0&amp;tipocontrato=0&amp;cpv=" TargetMode="External"/><Relationship Id="rId10" Type="http://schemas.openxmlformats.org/officeDocument/2006/relationships/hyperlink" Target="https://www.base.gov.pt/Base4/pt/detalhe/?type=entidades&amp;id=107613" TargetMode="External"/><Relationship Id="rId4" Type="http://schemas.openxmlformats.org/officeDocument/2006/relationships/hyperlink" Target="https://www.base.gov.pt/Base4/pt/pesquisa/?type=contratos&amp;texto=&amp;tipo=0&amp;tipocontrato=0&amp;cpv=&amp;aqinfo=&amp;adjudicante=&amp;adjudicataria=&amp;sel_price=price_c1&amp;desdeprecocontrato=&amp;ateprecocontrato=&amp;desdeprecoefectivo=&amp;ateprecoefectivo=&amp;desdeprazoexecucao=&amp;ateprazoexecucao=&amp;sel_date=date_c1&amp;desdedatacontrato=&amp;atedatacontrato=&amp;desdedatapublicacao=&amp;atedatapublicacao=&amp;desdedatafecho=&amp;atedatafecho=&amp;pais=0&amp;distrito=0&amp;concelho=0" TargetMode="External"/><Relationship Id="rId9" Type="http://schemas.openxmlformats.org/officeDocument/2006/relationships/hyperlink" Target="https://www.base.gov.pt/Base4/pt/detalhe/?type=entidades&amp;id=52136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coes.mj.pt/Pesquisa.asp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publicacoes.mj.pt/Index.asp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ariodarepublica.pt/dr/pesquisa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" TargetMode="External"/><Relationship Id="rId5" Type="http://schemas.openxmlformats.org/officeDocument/2006/relationships/hyperlink" Target="https://dre.tretas.org/" TargetMode="External"/><Relationship Id="rId4" Type="http://schemas.openxmlformats.org/officeDocument/2006/relationships/hyperlink" Target="https://diariodarepublica.pt/dr/pesquisa-avancad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ados.gov.pt/" TargetMode="External"/><Relationship Id="rId3" Type="http://schemas.openxmlformats.org/officeDocument/2006/relationships/hyperlink" Target="https://www.civilonline.mj.pt/CivilOnline/" TargetMode="External"/><Relationship Id="rId7" Type="http://schemas.openxmlformats.org/officeDocument/2006/relationships/hyperlink" Target="https://dados.gov.pt/pt/datasets/arquivo-pt-api-full-text-url-search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dos.gov.pt/pt/datasets/contratos-publicos-portal-base-impic/#resources" TargetMode="External"/><Relationship Id="rId5" Type="http://schemas.openxmlformats.org/officeDocument/2006/relationships/hyperlink" Target="https://dados.gov.pt/pt/datasets/" TargetMode="External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ges.gov.pt/" TargetMode="External"/><Relationship Id="rId3" Type="http://schemas.openxmlformats.org/officeDocument/2006/relationships/hyperlink" Target="https://www.dgae.medu.pt/informacao-consolidada/listas/concurso-externo-2022-2023-listas-definitivas" TargetMode="External"/><Relationship Id="rId7" Type="http://schemas.openxmlformats.org/officeDocument/2006/relationships/hyperlink" Target="https://dges.gov.pt/coloc/2023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dgae.medu.pt/" TargetMode="External"/><Relationship Id="rId4" Type="http://schemas.openxmlformats.org/officeDocument/2006/relationships/hyperlink" Target="https://www.dgae.medu.pt/download/recrutamento-2/listas-2/202223-listas-recrutamento/listas-definitivas-2022-2023-ext/ordenacao-definitivas-ext-2022/grupo-110-1o-ciclo-do-ensino-basico-132681.pdf" TargetMode="External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%22recibo+de+vencimento%22+filetype%3A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com/search?q=%22pedro%22+%22curriculum+vitae%22+filetype%3Apdf+site%3A.pt&amp;sca_esv=345267d81bec8f30&amp;sca_upv=1&amp;ei=7hhKZpf1FtHWi-gPyv6T2Ak&amp;ved=0ahUKEwiXpK2XgpqGAxVR6wIHHUr_BJsQ4dUDCBA&amp;uact=5&amp;oq=%22pedro%22+%22curriculum+vitae%22+filetype%3Apdf+site%3A.pt&amp;gs_lp=Egxnd3Mtd2l6LXNlcnAiMCJwZWRybyIgImN1cnJpY3VsdW0gdml0YWUiIGZpbGV0eXBlOnBkZiBzaXRlOi5wdEigLlDHC1jFLHABeACQAQCYAWCgAZsFqgEBOLgBA8gBAPgBAZgCAKACAJgDAIgGAZIHAKAH6AI&amp;sclient=gws-wiz-serp#ip=1" TargetMode="External"/><Relationship Id="rId4" Type="http://schemas.openxmlformats.org/officeDocument/2006/relationships/hyperlink" Target="https://www.google.com/search?q=%22curriculum+viate%22+filetype%3Apdf+site%3A.pt&amp;sca_esv=345267d81bec8f30&amp;sca_upv=1&amp;ei=URhKZvjbA7Hji-gP_PC7uAU&amp;ved=0ahUKEwi4yKvMgZqGAxWx8QIHHXz4DlcQ4dUDCBA&amp;uact=5&amp;oq=%22curriculum+viate%22+filetype%3Apdf+site%3A.pt&amp;gs_lp=Egxnd3Mtd2l6LXNlcnAiKCJjdXJyaWN1bHVtIHZpYXRlIiBmaWxldHlwZTpwZGYgc2l0ZToucHRI_KEBUABY3ZABcAF4AJABAJgBpAGgAewfqgEFMTkuMjG4AQPIAQD4AQGYAhygApsaqAIAwgILEAAYgAQYkQIYigXCAhEQLhiABBiRAhjRAxjHARiKBcICChAAGIAEGEMYigXCAgUQABiABMICBRAuGIAEwgILEC4YgAQY0QMYxwHCAgsQLhiABBjHARivAcICEBAAGIAEGJECGIoFGEYY-QHCAioQABiABBiRAhiKBRhGGPkBGJcFGIwFGN0EGEYY-QEY9AMY9QMY9gPYAQHCAhAQLhiABBjRAxhDGMcBGIoFwgIPEAAYgAQYQxiKBRhGGPkBwgIpEAAYgAQYQxiKBRhGGPkBGJcFGIwFGN0EGEYY-QEY9AMY9QMY9gPYAQHCAgcQABiABBgKwgIIEAAYBxgKGB7CAgcQABiABBgNwgIJEAAYgAQYChgNwgIGEAAYFhgewgIIEAAYFhgeGA_CAggQABgIGA0YHsICCxAAGIAEGIYDGIoFwgIIEAAYgAQYogSYAwO6BgYIARABGBOSBwQxLjI3oAfZ0QI&amp;sclient=gws-wiz-serp#ip=1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q=%22cadernos+eleitorais%22+filetype%3Apdf+site%3Auminho.pt&amp;client=firefox-b-d&amp;sca_esv=345267d81bec8f30&amp;sca_upv=1&amp;ei=bf1JZu6GJdCG9u8PiI2siAc&amp;ved=0ahUKEwiu8Yb655mGAxVQg_0HHYgGC3EQ4dUDCBA&amp;uact=5&amp;oq=%22cadernos+eleitorais%22+filetype%3Apdf+site%3Auminho.pt&amp;gs_lp=Egxnd3Mtd2l6LXNlcnAiMSJjYWRlcm5vcyBlbGVpdG9yYWlzIiBmaWxldHlwZTpwZGYgc2l0ZTp1bWluaG8ucHRIsCRQ_g9Y_RxwAXgAkAEAmAFToAGwBKoBATe4AQPIAQD4AQGYAgCgAgCYAwCIBgGSBwCgB7sC&amp;sclient=gws-wiz-serp#ip=1" TargetMode="External"/><Relationship Id="rId3" Type="http://schemas.openxmlformats.org/officeDocument/2006/relationships/hyperlink" Target="https://www.google.com/search?q=pautas+aluno+filetype%3Apdf&amp;client=firefox-b-d&amp;sca_esv=345267d81bec8f30&amp;sca_upv=1&amp;biw=1920&amp;bih=927&amp;ei=bwFKZt-fFP2Xxc8PjLSQqAE&amp;ved=0ahUKEwifk5Tj65mGAxX9S_EDHQwaBBUQ4dUDCBA&amp;uact=5&amp;oq=pautas+aluno+filetype%3Apdf&amp;gs_lp=Egxnd3Mtd2l6LXNlcnAiGXBhdXRhcyBhbHVubyBmaWxldHlwZTpwZGZI7xxQ_glYyRdwAngBkAEAmAGLAaAB3gWqAQM0LjO4AQPIAQD4AQGYAgGgAgjCAgoQABiwAxjWBBhHmAMAiAYBkAYFkgcBMaAHuwI&amp;sclient=gws-wiz-serp" TargetMode="External"/><Relationship Id="rId7" Type="http://schemas.openxmlformats.org/officeDocument/2006/relationships/hyperlink" Target="https://www.google.com/search?q=%22Lista+de+s%C3%B3cios%22+filetype%3Apdf&amp;client=firefox-b-d&amp;sca_esv=345267d81bec8f30&amp;sca_upv=1&amp;biw=1920&amp;bih=927&amp;ei=YAJKZofhOJjWi-gP5deOyAU&amp;ved=0ahUKEwiHka7W7JmGAxUY6wIHHeWrA1kQ4dUDCBA&amp;uact=5&amp;oq=%22Lista+de+s%C3%B3cios%22+filetype%3Apdf&amp;gs_lp=Egxnd3Mtd2l6LXNlcnAiHyJMaXN0YSBkZSBzw7NjaW9zIiBmaWxldHlwZTpwZGZI6DVQkAVYljRwAXgAkAEAmAFdoAG3BaoBATi4AQPIAQD4AQGYAgCgAgCYAwCIBgGSBwCgB-gC&amp;sclient=gws-wiz-ser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t&amp;source=web&amp;rct=j&amp;opi=89978449&amp;url=https://www.aeproencaanova.pt/documentos/pautas/pauta_9b.pdf&amp;ved=2ahUKEwiA093l65mGAxVrVPEDHYb9DioQFnoECBIQAQ&amp;usg=AOvVaw3yYVaMXKwtli7mmC6wi9JJ" TargetMode="External"/><Relationship Id="rId5" Type="http://schemas.openxmlformats.org/officeDocument/2006/relationships/hyperlink" Target="https://sigarra.up.pt/cdup/pt/web_gessi_docs.download_file?p_name=F-668089774/Listagem%20Atribui%E7%E3o%20Estatuto%202008-2009.pdf" TargetMode="External"/><Relationship Id="rId4" Type="http://schemas.openxmlformats.org/officeDocument/2006/relationships/hyperlink" Target="https://www.google.com/search?q=%22Lista+de+alunos%22+filetype%3Apdf+site%3Aup.pt&amp;client=firefox-b-d&amp;sca_esv=345267d81bec8f30&amp;sca_upv=1&amp;biw=1920&amp;bih=927&amp;ei=dAFKZoDJLOuoxc8Phvu70AI&amp;ved=0ahUKEwiA093l65mGAxVrVPEDHYb9DioQ4dUDCBA&amp;uact=5&amp;oq=%22Lista+de+alunos%22+filetype%3Apdf+site%3Aup.pt&amp;gs_lp=Egxnd3Mtd2l6LXNlcnAiKSJMaXN0YSBkZSBhbHVub3MiIGZpbGV0eXBlOnBkZiBzaXRlOnVwLnB0SPbcClDy2gpY8toKcAN4AJABAJgBU6ABU6oBATG4AQPIAQD4AQL4AQGYAgCgAgCYAwCIBgGSBwCgBy0&amp;sclient=gws-wiz-serp" TargetMode="External"/><Relationship Id="rId9" Type="http://schemas.openxmlformats.org/officeDocument/2006/relationships/hyperlink" Target="https://www.google.com/search?q=%22caderno+eleitoral%22+filetype%3Apdf+site%3Aministeriopublico.pt&amp;client=firefox-b-d&amp;sca_esv=345267d81bec8f30&amp;sca_upv=1&amp;ei=rf5JZraPDpyXxc8P-JmViAU&amp;ved=0ahUKEwj2mbuS6ZmGAxWcS_EDHfhMBVEQ4dUDCBA&amp;uact=5&amp;oq=%22caderno+eleitoral%22+filetype%3Apdf+site%3Aministeriopublico.pt&amp;gs_lp=Egxnd3Mtd2l6LXNlcnAiOiJjYWRlcm5vIGVsZWl0b3JhbCIgZmlsZXR5cGU6cGRmIHNpdGU6bWluaXN0ZXJpb3B1YmxpY28ucHRI0iRQ4AhYhyJwAXgAkAEAmAFhoAHZAqoBATS4AQPIAQD4AQGYAgCgAgCYAwCIBgGSBwCgB7QB&amp;sclient=gws-wiz-serp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l.oa.pt/media/117834/cdp.pdf" TargetMode="External"/><Relationship Id="rId3" Type="http://schemas.openxmlformats.org/officeDocument/2006/relationships/hyperlink" Target="https://www.google.com/search?q=filetype%3Apdf+site%3Ahttps%3A%2F%2Fwww.occ.pt%2F" TargetMode="External"/><Relationship Id="rId7" Type="http://schemas.openxmlformats.org/officeDocument/2006/relationships/hyperlink" Target="https://portal.oa.pt/media/123496/lista-de-advogados-inscritos-11a-candidatura-nomeacoe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filetype%3Apdf+site%3Ahttps%3A%2F%2Fportal.oa.pt%2F&amp;sca_esv=345267d81bec8f30&amp;sca_upv=1&amp;source=hp&amp;ei=xMdJZqTWHbytkdUPyomvoAE&amp;iflsig=AL9hbdgAAAAAZknV1BT-AKPrJV7Qzo2hIIluvf5e0d8p&amp;ved=0ahUKEwikyNfjtJmGAxW8VqQEHcrECxQQ4dUDCBU&amp;uact=5&amp;oq=filetype%3Apdf+site%3Ahttps%3A%2F%2Fportal.oa.pt%2F&amp;gs_lp=Egdnd3Mtd2l6IidmaWxldHlwZTpwZGYgc2l0ZTpodHRwczovL3BvcnRhbC5vYS5wdC9IojdQAFiHLXAAeACQAQCYAYQBoAGsDqoBBDE0LjW4AQPIAQD4AQH4AQKYAgmgAtcHwgILEC4YgAQY0QMYxwHCAgUQABiABMICBRAuGIAEmAMAkgcDMC45oAf1Rw&amp;sclient=gws-wiz#ip=1" TargetMode="External"/><Relationship Id="rId5" Type="http://schemas.openxmlformats.org/officeDocument/2006/relationships/hyperlink" Target="https://files.dre.pt/gratuitos/3s/2005/11/2005d211s000.pdf" TargetMode="External"/><Relationship Id="rId4" Type="http://schemas.openxmlformats.org/officeDocument/2006/relationships/hyperlink" Target="https://www.occ.pt/fotos/editor2/caderno1.pdf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squisabenspenhorados.com/" TargetMode="External"/><Relationship Id="rId3" Type="http://schemas.openxmlformats.org/officeDocument/2006/relationships/hyperlink" Target="https://igf.gov.pt/subvencoes-publicas" TargetMode="External"/><Relationship Id="rId7" Type="http://schemas.openxmlformats.org/officeDocument/2006/relationships/hyperlink" Target="https://static.portaldasfinancas.gov.pt/app/devedores_static/de-devedores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g-social.pt/lista-de-devedores-na-seguranca-social" TargetMode="External"/><Relationship Id="rId5" Type="http://schemas.openxmlformats.org/officeDocument/2006/relationships/hyperlink" Target="https://www.citius.mj.pt/portal/consultas/ConsultasVenda.aspx" TargetMode="External"/><Relationship Id="rId4" Type="http://schemas.openxmlformats.org/officeDocument/2006/relationships/hyperlink" Target="https://www.citius.mj.pt/portal/execucoes/listapublicaexecucoes.aspx" TargetMode="External"/><Relationship Id="rId9" Type="http://schemas.openxmlformats.org/officeDocument/2006/relationships/hyperlink" Target="https://www.penhorado.pt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sca_esv=573754553&amp;q=%2289-qs-04%22&amp;tbm=isch&amp;source=lnms&amp;sa=X&amp;ved=2ahUKEwizmfrzvfqBAxWhQUEAHQh9D7YQ0pQJegQIDRAB&amp;biw=1920&amp;bih=927&amp;dpr=1" TargetMode="External"/><Relationship Id="rId3" Type="http://schemas.openxmlformats.org/officeDocument/2006/relationships/hyperlink" Target="https://servicos.imt-ip.pt/" TargetMode="External"/><Relationship Id="rId7" Type="http://schemas.openxmlformats.org/officeDocument/2006/relationships/hyperlink" Target="https://poupaeganha.pt/wp-content/uploads/2021/10/certidao-permanente-do-registo-automovel.jp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20.png"/><Relationship Id="rId4" Type="http://schemas.openxmlformats.org/officeDocument/2006/relationships/hyperlink" Target="http://www.imtonline.pt/" TargetMode="External"/><Relationship Id="rId9" Type="http://schemas.openxmlformats.org/officeDocument/2006/relationships/hyperlink" Target="https://www.automovelonline.mj.pt/AutoOnlineProd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midor.asf.com.pt/servi%C3%A7os/verificar-seguro-atrav%C3%A9s-da-matr%C3%ADcul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lastvin.com/vin/Yz6Xk2RyPWGE1xjL9" TargetMode="Externa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www.shodan.io/search?query=contabilidade+port%3A445+country%3Ap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pautas+aluno+filetype%3Apdf&amp;client=firefox-b-d&amp;sca_esv=345267d81bec8f30&amp;sca_upv=1&amp;biw=1920&amp;bih=927&amp;ei=bwFKZt-fFP2Xxc8PjLSQqAE&amp;ved=0ahUKEwifk5Tj65mGAxX9S_EDHQwaBBUQ4dUDCBA&amp;uact=5&amp;oq=pautas+aluno+filetype%3Apdf&amp;gs_lp=Egxnd3Mtd2l6LXNlcnAiGXBhdXRhcyBhbHVubyBmaWxldHlwZTpwZGZI7xxQ_glYyRdwAngBkAEAmAGLAaAB3gWqAQM0LjO4AQPIAQD4AQGYAgGgAgjCAgoQABiwAxjWBBhHmAMAiAYBkAYFkgcBMaAHuwI&amp;sclient=gws-wiz-serp" TargetMode="External"/><Relationship Id="rId2" Type="http://schemas.openxmlformats.org/officeDocument/2006/relationships/hyperlink" Target="https://www.google.com/search?q=%22hacked%20by%22%20site:pt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books.html" TargetMode="External"/><Relationship Id="rId13" Type="http://schemas.openxmlformats.org/officeDocument/2006/relationships/hyperlink" Target="https://osintcurio.us/" TargetMode="External"/><Relationship Id="rId18" Type="http://schemas.openxmlformats.org/officeDocument/2006/relationships/hyperlink" Target="https://i-intelligence.eu/uploads/public-documents/OSINT_Handbook_2020.pdf" TargetMode="External"/><Relationship Id="rId3" Type="http://schemas.openxmlformats.org/officeDocument/2006/relationships/hyperlink" Target="https://github.com/pedroaovieira/osint/tree/main/presentation/IPCA" TargetMode="External"/><Relationship Id="rId7" Type="http://schemas.openxmlformats.org/officeDocument/2006/relationships/hyperlink" Target="https://inteltechniques.com/" TargetMode="External"/><Relationship Id="rId12" Type="http://schemas.openxmlformats.org/officeDocument/2006/relationships/hyperlink" Target="https://www.osintdojo.com/" TargetMode="External"/><Relationship Id="rId17" Type="http://schemas.openxmlformats.org/officeDocument/2006/relationships/hyperlink" Target="https://technisette.com/" TargetMode="External"/><Relationship Id="rId2" Type="http://schemas.openxmlformats.org/officeDocument/2006/relationships/hyperlink" Target="https://github.com/pedroaovieira/osint" TargetMode="External"/><Relationship Id="rId16" Type="http://schemas.openxmlformats.org/officeDocument/2006/relationships/hyperlink" Target="https://start.me/p/DPYPMz/the-ultimate-osint-coll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25dzDe4tw3A" TargetMode="External"/><Relationship Id="rId11" Type="http://schemas.openxmlformats.org/officeDocument/2006/relationships/hyperlink" Target="https://www.osintcombine.com/osint-bookmarks" TargetMode="External"/><Relationship Id="rId5" Type="http://schemas.openxmlformats.org/officeDocument/2006/relationships/hyperlink" Target="https://gralhix.com/" TargetMode="External"/><Relationship Id="rId15" Type="http://schemas.openxmlformats.org/officeDocument/2006/relationships/hyperlink" Target="https://start.me/pages/int/osint" TargetMode="External"/><Relationship Id="rId10" Type="http://schemas.openxmlformats.org/officeDocument/2006/relationships/hyperlink" Target="https://www.osintcombine.com/" TargetMode="External"/><Relationship Id="rId4" Type="http://schemas.openxmlformats.org/officeDocument/2006/relationships/hyperlink" Target="https://github.com/pedroaovieira/osint/blob/main/presentation/others/AWARENESS.pptx" TargetMode="External"/><Relationship Id="rId9" Type="http://schemas.openxmlformats.org/officeDocument/2006/relationships/hyperlink" Target="https://inteltechniques.com/magazine.html" TargetMode="External"/><Relationship Id="rId14" Type="http://schemas.openxmlformats.org/officeDocument/2006/relationships/hyperlink" Target="https://www.osinttechniques.com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tryhackme.com/" TargetMode="External"/><Relationship Id="rId3" Type="http://schemas.openxmlformats.org/officeDocument/2006/relationships/hyperlink" Target="https://github.com/pedroaovieira/osint/blob/main/TraceLabs/README.md" TargetMode="External"/><Relationship Id="rId7" Type="http://schemas.openxmlformats.org/officeDocument/2006/relationships/hyperlink" Target="https://investigator.cybersoc.wales/" TargetMode="External"/><Relationship Id="rId2" Type="http://schemas.openxmlformats.org/officeDocument/2006/relationships/hyperlink" Target="https://www.tracelabs.org/initiatives/search-part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tf.cybersoc.wales/" TargetMode="External"/><Relationship Id="rId11" Type="http://schemas.openxmlformats.org/officeDocument/2006/relationships/hyperlink" Target="https://blueteamlabs.online/" TargetMode="External"/><Relationship Id="rId5" Type="http://schemas.openxmlformats.org/officeDocument/2006/relationships/hyperlink" Target="https://github.com/pedroaovieira/osint/tree/main/hacktoria" TargetMode="External"/><Relationship Id="rId10" Type="http://schemas.openxmlformats.org/officeDocument/2006/relationships/hyperlink" Target="https://github.com/pedroaovieira/osint/tree/main/TryHackMe" TargetMode="External"/><Relationship Id="rId4" Type="http://schemas.openxmlformats.org/officeDocument/2006/relationships/hyperlink" Target="https://hacktoria.com/category/contracts/" TargetMode="External"/><Relationship Id="rId9" Type="http://schemas.openxmlformats.org/officeDocument/2006/relationships/hyperlink" Target="https://tryhackme.com/hacktivities?tab=search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osint.link/" TargetMode="External"/><Relationship Id="rId3" Type="http://schemas.openxmlformats.org/officeDocument/2006/relationships/hyperlink" Target="https://start.me/p/L1rEYQ/osint4all" TargetMode="External"/><Relationship Id="rId7" Type="http://schemas.openxmlformats.org/officeDocument/2006/relationships/hyperlink" Target="https://github.com/cipher387/osint_stuff_tool_collection" TargetMode="External"/><Relationship Id="rId2" Type="http://schemas.openxmlformats.org/officeDocument/2006/relationships/hyperlink" Target="https://osintframewor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nisette.com/p/tools" TargetMode="External"/><Relationship Id="rId5" Type="http://schemas.openxmlformats.org/officeDocument/2006/relationships/hyperlink" Target="https://www.osinttechniques.com/osint-tools.html" TargetMode="External"/><Relationship Id="rId4" Type="http://schemas.openxmlformats.org/officeDocument/2006/relationships/hyperlink" Target="https://inteltechniques.com/tools/" TargetMode="External"/><Relationship Id="rId9" Type="http://schemas.openxmlformats.org/officeDocument/2006/relationships/hyperlink" Target="https://www.aware-online.com/en/osint-tools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IWqvJXKLjg" TargetMode="External"/><Relationship Id="rId2" Type="http://schemas.openxmlformats.org/officeDocument/2006/relationships/hyperlink" Target="https://www.tmz.com/2020/02/19/pop-smoke-dead-dies-20-murdered-home-invasion-robbery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quivo.pt/page/search?q=%22Pedro+Ant%C3%B3nio+Oliveira+Vieira%22&amp;l=pt&amp;from=19910806&amp;to=20240519&amp;trackingId=91b112ba57cdbdf271f0_445b1efe9f66d6faf0d8" TargetMode="External"/><Relationship Id="rId2" Type="http://schemas.openxmlformats.org/officeDocument/2006/relationships/hyperlink" Target="https://arquivo.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archive.org/web/20240000000000*/https:/www.portugal.gov.pt" TargetMode="External"/><Relationship Id="rId4" Type="http://schemas.openxmlformats.org/officeDocument/2006/relationships/hyperlink" Target="https://web.archiv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CF9A28-2FD7-9C61-B41A-8DFD7B599A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PT" sz="8800" dirty="0"/>
              <a:t>OSINT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6152E78-79FC-1BB0-26CD-6FB9FCD01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3400" dirty="0"/>
              <a:t>Beware. Your data is out there.</a:t>
            </a:r>
          </a:p>
          <a:p>
            <a:pPr algn="l"/>
            <a:r>
              <a:rPr lang="en-US" sz="3400" dirty="0"/>
              <a:t>RootedCON – 25/05/2024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EA3CBCB0-7868-0066-8C9A-6E91110A0AD5}"/>
              </a:ext>
            </a:extLst>
          </p:cNvPr>
          <p:cNvSpPr txBox="1">
            <a:spLocks/>
          </p:cNvSpPr>
          <p:nvPr/>
        </p:nvSpPr>
        <p:spPr>
          <a:xfrm>
            <a:off x="697876" y="5423757"/>
            <a:ext cx="9162561" cy="54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EDIÇÃO PORTUGAL</a:t>
            </a:r>
            <a:endParaRPr lang="pt-PT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Perfil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Telefone/Telemóvel (Longevidade do mesmo número)</a:t>
            </a:r>
          </a:p>
          <a:p>
            <a:pPr lvl="1"/>
            <a:r>
              <a:rPr lang="pt-PT" dirty="0"/>
              <a:t>Sync.Me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Username</a:t>
            </a:r>
          </a:p>
          <a:p>
            <a:pPr lvl="1"/>
            <a:r>
              <a:rPr lang="pt-PT" dirty="0"/>
              <a:t>WhatsMyName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Email (Reutilização do mesmo username)</a:t>
            </a:r>
          </a:p>
          <a:p>
            <a:pPr lvl="1"/>
            <a:r>
              <a:rPr lang="pt-PT" dirty="0"/>
              <a:t>Gmail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Redes Sociais (Reutilização do mesmo username)</a:t>
            </a:r>
          </a:p>
          <a:p>
            <a:pPr lvl="1"/>
            <a:r>
              <a:rPr lang="pt-PT" dirty="0"/>
              <a:t>Facebook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LinkedIn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Tinder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607393-C159-7D5F-3F6C-06C31CD9C4BD}"/>
              </a:ext>
            </a:extLst>
          </p:cNvPr>
          <p:cNvSpPr/>
          <p:nvPr/>
        </p:nvSpPr>
        <p:spPr>
          <a:xfrm>
            <a:off x="3418148" y="29813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A6B29AB-105F-242F-FBDB-B7E6C757C8E4}"/>
              </a:ext>
            </a:extLst>
          </p:cNvPr>
          <p:cNvSpPr/>
          <p:nvPr/>
        </p:nvSpPr>
        <p:spPr>
          <a:xfrm>
            <a:off x="2675198" y="52673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92499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Mapas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Nunca lá estive, mas conheço como a palma da minha mão.</a:t>
            </a:r>
          </a:p>
          <a:p>
            <a:endParaRPr lang="pt-PT" dirty="0"/>
          </a:p>
          <a:p>
            <a:r>
              <a:rPr lang="pt-PT" dirty="0"/>
              <a:t>Vista de estrada</a:t>
            </a:r>
          </a:p>
          <a:p>
            <a:pPr lvl="1"/>
            <a:r>
              <a:rPr lang="pt-PT" dirty="0"/>
              <a:t>Google Street View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Mapa/ Vista de Satélite</a:t>
            </a:r>
          </a:p>
          <a:p>
            <a:pPr lvl="1"/>
            <a:r>
              <a:rPr lang="en-US" dirty="0"/>
              <a:t>Google Maps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Zoom Earth 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pt-PT" dirty="0"/>
              <a:t>Wayback example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en-US" cap="none" dirty="0"/>
              <a:t>Tips, Tricks and Techniques (</a:t>
            </a:r>
            <a:r>
              <a:rPr lang="en-US" cap="none" dirty="0">
                <a:hlinkClick r:id="rId6"/>
              </a:rPr>
              <a:t>link</a:t>
            </a:r>
            <a:r>
              <a:rPr lang="en-US" cap="none" dirty="0"/>
              <a:t>)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442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Databreach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Troy Hunt</a:t>
            </a:r>
          </a:p>
          <a:p>
            <a:pPr lvl="1"/>
            <a:r>
              <a:rPr lang="pt-PT" dirty="0"/>
              <a:t>HaveIBeenPwned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Pwned websites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Domain search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Listas de Credenciais (link)</a:t>
            </a:r>
          </a:p>
          <a:p>
            <a:pPr lvl="1"/>
            <a:r>
              <a:rPr lang="pt-PT" dirty="0"/>
              <a:t>A lista rockyou.txt contém 14,341,564 passwords distintas, usadas em 32,603,388 contas.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pPr lvl="1"/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851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Fotografias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Uma imagem vale mais do que mil palavras.</a:t>
            </a:r>
          </a:p>
          <a:p>
            <a:endParaRPr lang="pt-PT" dirty="0"/>
          </a:p>
          <a:p>
            <a:r>
              <a:rPr lang="pt-PT" dirty="0"/>
              <a:t>Análise da fotografia</a:t>
            </a:r>
          </a:p>
          <a:p>
            <a:pPr lvl="1"/>
            <a:r>
              <a:rPr lang="pt-PT" dirty="0"/>
              <a:t>Localização</a:t>
            </a:r>
          </a:p>
          <a:p>
            <a:pPr lvl="1"/>
            <a:r>
              <a:rPr lang="pt-PT" dirty="0"/>
              <a:t>Data em que foi tirada</a:t>
            </a:r>
          </a:p>
          <a:p>
            <a:pPr lvl="1"/>
            <a:r>
              <a:rPr lang="pt-PT" dirty="0"/>
              <a:t>Elementos identificativos na imagem</a:t>
            </a:r>
          </a:p>
          <a:p>
            <a:endParaRPr lang="pt-PT" dirty="0"/>
          </a:p>
          <a:p>
            <a:r>
              <a:rPr lang="pt-PT" dirty="0"/>
              <a:t>Análise do ficheiro</a:t>
            </a:r>
          </a:p>
          <a:p>
            <a:pPr lvl="1"/>
            <a:r>
              <a:rPr lang="pt-PT" dirty="0"/>
              <a:t>Metadados</a:t>
            </a:r>
          </a:p>
          <a:p>
            <a:pPr lvl="1"/>
            <a:r>
              <a:rPr lang="pt-PT" dirty="0"/>
              <a:t>GPS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Google Maps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7F8A23-63A1-BD3F-AE1C-0CE004169C21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13</a:t>
            </a:fld>
            <a:endParaRPr lang="pt-PT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37F749-2D5B-E54F-FB66-705730DCB0BE}"/>
              </a:ext>
            </a:extLst>
          </p:cNvPr>
          <p:cNvGrpSpPr/>
          <p:nvPr/>
        </p:nvGrpSpPr>
        <p:grpSpPr>
          <a:xfrm>
            <a:off x="5266715" y="2207989"/>
            <a:ext cx="6258535" cy="3967830"/>
            <a:chOff x="2505074" y="1930400"/>
            <a:chExt cx="6258535" cy="396783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59E152D-43B5-9A7E-057F-94FDB37A0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5798B3-CFED-017C-2127-5EF6493A7F94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20D34B-C392-7E56-7F0A-06B647CEDD85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4CE1F2-64A5-CA73-A2EF-8E6690D4E758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EEDA51-ACBE-7169-2EA0-9FA8555F4C30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C3C7D67-8090-6804-A276-F93386E0155D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332480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Fotografias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PT" dirty="0"/>
          </a:p>
          <a:p>
            <a:r>
              <a:rPr lang="pt-PT" dirty="0"/>
              <a:t>Pesquisa de imagem</a:t>
            </a:r>
          </a:p>
          <a:p>
            <a:pPr lvl="1"/>
            <a:r>
              <a:rPr lang="pt-PT" dirty="0"/>
              <a:t>Identificar o castelo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Ferramentas</a:t>
            </a:r>
          </a:p>
          <a:p>
            <a:pPr lvl="1"/>
            <a:r>
              <a:rPr lang="pt-PT" dirty="0"/>
              <a:t>CleanUp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AperiSolve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D7F8A23-63A1-BD3F-AE1C-0CE004169C21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14</a:t>
            </a:fld>
            <a:endParaRPr lang="pt-PT" dirty="0"/>
          </a:p>
        </p:txBody>
      </p:sp>
      <p:pic>
        <p:nvPicPr>
          <p:cNvPr id="4" name="Picture 3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15BD7A6C-98FC-867B-4DE4-E6270E142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567" y="2168691"/>
            <a:ext cx="4051031" cy="303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1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OSINT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“Information is not knowledge”</a:t>
            </a:r>
          </a:p>
          <a:p>
            <a:r>
              <a:rPr lang="en-US" dirty="0"/>
              <a:t>Albert Einstein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097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2381-CC06-462E-250E-856060CD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OSINT – Open-source intelligence</a:t>
            </a:r>
            <a:br>
              <a:rPr lang="pt-PT" dirty="0"/>
            </a:br>
            <a:r>
              <a:rPr lang="pt-PT" dirty="0"/>
              <a:t>	Pegada Digital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AFE66-CA95-258D-1A41-43650854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591645"/>
          </a:xfrm>
        </p:spPr>
        <p:txBody>
          <a:bodyPr/>
          <a:lstStyle/>
          <a:p>
            <a:r>
              <a:rPr lang="pt-PT" dirty="0"/>
              <a:t>Open-source intelligence (OSINT) consiste na recolha e análise de dados obtidos de fontes disponíveis ao público em geral, como jornais, revistas científicas e comunição social para produzir conhecimento.</a:t>
            </a:r>
          </a:p>
          <a:p>
            <a:endParaRPr lang="pt-PT" dirty="0"/>
          </a:p>
          <a:p>
            <a:r>
              <a:rPr lang="pt-PT" dirty="0"/>
              <a:t>Colecionar dados de:</a:t>
            </a:r>
          </a:p>
          <a:p>
            <a:pPr lvl="1"/>
            <a:r>
              <a:rPr lang="pt-PT" dirty="0"/>
              <a:t>motores de busca (Google, …)</a:t>
            </a:r>
          </a:p>
          <a:p>
            <a:pPr lvl="1"/>
            <a:r>
              <a:rPr lang="pt-PT" dirty="0"/>
              <a:t>redes sociais (Facebook, …)</a:t>
            </a:r>
          </a:p>
          <a:p>
            <a:pPr lvl="1"/>
            <a:r>
              <a:rPr lang="pt-PT" dirty="0"/>
              <a:t>sites governamentais</a:t>
            </a:r>
          </a:p>
          <a:p>
            <a:pPr lvl="1"/>
            <a:r>
              <a:rPr lang="pt-PT" dirty="0"/>
              <a:t>mapas</a:t>
            </a:r>
          </a:p>
          <a:p>
            <a:pPr lvl="1"/>
            <a:r>
              <a:rPr lang="pt-PT" dirty="0"/>
              <a:t>…</a:t>
            </a:r>
          </a:p>
          <a:p>
            <a:endParaRPr lang="pt-PT" dirty="0"/>
          </a:p>
          <a:p>
            <a:r>
              <a:rPr lang="pt-PT" dirty="0"/>
              <a:t>E depois extrair/relacionar/inferir nova informação com maior valor/potencial.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547250-F9DF-0612-2BA8-CE964FAF52EC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9536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C0D-F564-A18F-0FF7-1CB69FB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sou eu?</a:t>
            </a:r>
            <a:br>
              <a:rPr lang="pt-PT" dirty="0"/>
            </a:br>
            <a:r>
              <a:rPr lang="pt-PT" dirty="0"/>
              <a:t>	Pesquisar, e voltar a pesquisar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1976-D9E6-906D-762F-45E4FBF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Começando apenas com um nome</a:t>
            </a:r>
          </a:p>
          <a:p>
            <a:pPr lvl="1"/>
            <a:r>
              <a:rPr lang="pt-PT" dirty="0"/>
              <a:t>Pedro António Oliveira Vieira </a:t>
            </a:r>
          </a:p>
          <a:p>
            <a:r>
              <a:rPr lang="pt-PT" dirty="0"/>
              <a:t>Google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Google “Improved Search”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Google “Improved Search”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LinkedIn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Public profile was showing way too much</a:t>
            </a:r>
          </a:p>
          <a:p>
            <a:endParaRPr lang="pt-PT" dirty="0"/>
          </a:p>
          <a:p>
            <a:r>
              <a:rPr lang="pt-PT" dirty="0"/>
              <a:t>Certified </a:t>
            </a:r>
            <a:r>
              <a:rPr lang="pt-PT" b="1" u="sng" dirty="0"/>
              <a:t>Ethical</a:t>
            </a:r>
            <a:r>
              <a:rPr lang="pt-PT" dirty="0"/>
              <a:t> Hacker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As minhas notas no github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13C116-751D-1C8D-130B-9E5EC825C96A}"/>
              </a:ext>
            </a:extLst>
          </p:cNvPr>
          <p:cNvSpPr/>
          <p:nvPr/>
        </p:nvSpPr>
        <p:spPr>
          <a:xfrm>
            <a:off x="2457253" y="2600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334B62D-133E-F093-7F6A-92B1513A2A03}"/>
              </a:ext>
            </a:extLst>
          </p:cNvPr>
          <p:cNvSpPr/>
          <p:nvPr/>
        </p:nvSpPr>
        <p:spPr>
          <a:xfrm>
            <a:off x="4493443" y="299685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271D3EB-8601-127F-9018-502050D56B79}"/>
              </a:ext>
            </a:extLst>
          </p:cNvPr>
          <p:cNvSpPr/>
          <p:nvPr/>
        </p:nvSpPr>
        <p:spPr>
          <a:xfrm>
            <a:off x="4493443" y="34468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E1D52E-6235-B58B-2D6A-9FA2006F4714}"/>
              </a:ext>
            </a:extLst>
          </p:cNvPr>
          <p:cNvSpPr/>
          <p:nvPr/>
        </p:nvSpPr>
        <p:spPr>
          <a:xfrm>
            <a:off x="2631424" y="37929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4C9E40CE-8E70-C179-036D-E337A3EDE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47" y="2083782"/>
            <a:ext cx="2143033" cy="3592427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2141050-FA4A-DEE9-668D-7CE55DC468DA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1783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C0D-F564-A18F-0FF7-1CB69FB6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Motores de Busca</a:t>
            </a:r>
            <a:br>
              <a:rPr lang="pt-PT" dirty="0"/>
            </a:br>
            <a:r>
              <a:rPr lang="pt-PT" dirty="0"/>
              <a:t>	A internet é mais do que o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01976-D9E6-906D-762F-45E4FBF45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Motores de busca diferentes </a:t>
            </a:r>
            <a:r>
              <a:rPr lang="pt-PT" dirty="0">
                <a:sym typeface="Wingdings" panose="05000000000000000000" pitchFamily="2" charset="2"/>
              </a:rPr>
              <a:t></a:t>
            </a:r>
            <a:r>
              <a:rPr lang="pt-PT" dirty="0"/>
              <a:t> regras/crawlers diferentes </a:t>
            </a:r>
            <a:r>
              <a:rPr lang="pt-PT" dirty="0">
                <a:sym typeface="Wingdings" panose="05000000000000000000" pitchFamily="2" charset="2"/>
              </a:rPr>
              <a:t></a:t>
            </a:r>
            <a:r>
              <a:rPr lang="pt-PT" dirty="0"/>
              <a:t> resultados diferentes</a:t>
            </a:r>
          </a:p>
          <a:p>
            <a:endParaRPr lang="pt-PT" dirty="0"/>
          </a:p>
          <a:p>
            <a:r>
              <a:rPr lang="pt-PT" dirty="0"/>
              <a:t>Google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Bing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Yahoo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DuckDuckGo (</a:t>
            </a:r>
            <a:r>
              <a:rPr lang="pt-PT" dirty="0">
                <a:hlinkClick r:id="rId5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Baidu (China) (</a:t>
            </a:r>
            <a:r>
              <a:rPr lang="pt-PT" dirty="0">
                <a:hlinkClick r:id="rId6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Yandex (Russia)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SAPO (Portugal)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 </a:t>
            </a:r>
          </a:p>
          <a:p>
            <a:endParaRPr lang="pt-PT" dirty="0"/>
          </a:p>
          <a:p>
            <a:r>
              <a:rPr lang="pt-PT" dirty="0"/>
              <a:t>Podem pedir para serem removidos de um motor de busca, mas não de todos </a:t>
            </a:r>
            <a:r>
              <a:rPr lang="pt-PT" dirty="0">
                <a:sym typeface="Wingdings" panose="05000000000000000000" pitchFamily="2" charset="2"/>
              </a:rPr>
              <a:t></a:t>
            </a:r>
            <a:r>
              <a:rPr lang="pt-PT" dirty="0"/>
              <a:t> (</a:t>
            </a:r>
            <a:r>
              <a:rPr lang="pt-PT" dirty="0">
                <a:hlinkClick r:id="rId9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913C116-751D-1C8D-130B-9E5EC825C96A}"/>
              </a:ext>
            </a:extLst>
          </p:cNvPr>
          <p:cNvSpPr/>
          <p:nvPr/>
        </p:nvSpPr>
        <p:spPr>
          <a:xfrm>
            <a:off x="2231009" y="29591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29F5997-631C-D962-51C1-E2B48C3D68B7}"/>
              </a:ext>
            </a:extLst>
          </p:cNvPr>
          <p:cNvSpPr/>
          <p:nvPr/>
        </p:nvSpPr>
        <p:spPr>
          <a:xfrm>
            <a:off x="3451807" y="48194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05D28A0-78A7-6E2E-F1CC-0BA1037BDE72}"/>
              </a:ext>
            </a:extLst>
          </p:cNvPr>
          <p:cNvSpPr/>
          <p:nvPr/>
        </p:nvSpPr>
        <p:spPr>
          <a:xfrm>
            <a:off x="3103465" y="368466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348A00-3492-BF8B-4A96-931F11320AE7}"/>
              </a:ext>
            </a:extLst>
          </p:cNvPr>
          <p:cNvSpPr/>
          <p:nvPr/>
        </p:nvSpPr>
        <p:spPr>
          <a:xfrm>
            <a:off x="2458147" y="255465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2988A13-853D-46EB-4F71-154BA5961F1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16309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és tu?</a:t>
            </a:r>
            <a:br>
              <a:rPr lang="pt-PT" dirty="0"/>
            </a:br>
            <a:r>
              <a:rPr lang="pt-PT" dirty="0"/>
              <a:t>	Pesquisar, e voltar a pesquisar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Pesquisem o vosso nome e analisem os resultados</a:t>
            </a:r>
          </a:p>
          <a:p>
            <a:pPr lvl="1"/>
            <a:r>
              <a:rPr lang="pt-PT" dirty="0"/>
              <a:t>Como viram a pesquisa pode ser melhorada</a:t>
            </a:r>
          </a:p>
          <a:p>
            <a:endParaRPr lang="pt-PT" dirty="0"/>
          </a:p>
          <a:p>
            <a:r>
              <a:rPr lang="pt-PT" dirty="0"/>
              <a:t>Alguns resultados podem/vão incluir:</a:t>
            </a:r>
          </a:p>
          <a:p>
            <a:pPr lvl="1"/>
            <a:r>
              <a:rPr lang="pt-PT" dirty="0"/>
              <a:t>Família e amigos</a:t>
            </a:r>
          </a:p>
          <a:p>
            <a:pPr lvl="1"/>
            <a:r>
              <a:rPr lang="pt-PT" dirty="0"/>
              <a:t>Entidade empregadora</a:t>
            </a:r>
          </a:p>
          <a:p>
            <a:pPr lvl="1"/>
            <a:r>
              <a:rPr lang="pt-PT" dirty="0"/>
              <a:t>Registos escolares</a:t>
            </a:r>
          </a:p>
          <a:p>
            <a:pPr lvl="1"/>
            <a:r>
              <a:rPr lang="pt-PT" dirty="0"/>
              <a:t>BI – Número do bilhete de identidade/cartão de cidadão (sim, estão públicos)</a:t>
            </a:r>
          </a:p>
          <a:p>
            <a:pPr lvl="1"/>
            <a:r>
              <a:rPr lang="pt-PT" dirty="0"/>
              <a:t>NIF – Número de identificação fiscal</a:t>
            </a:r>
          </a:p>
          <a:p>
            <a:endParaRPr lang="pt-PT" dirty="0"/>
          </a:p>
          <a:p>
            <a:r>
              <a:rPr lang="pt-PT" dirty="0"/>
              <a:t>Tipicamente esta informação permite </a:t>
            </a:r>
            <a:r>
              <a:rPr lang="pt-PT" b="1" dirty="0"/>
              <a:t>validar a identidade</a:t>
            </a:r>
            <a:r>
              <a:rPr lang="pt-PT" dirty="0"/>
              <a:t> numa chamada telefónica.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19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1001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Engenheiro de Cibersegurança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Licenciado pela Universidade do Minho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8EC881-2AEC-D830-0317-7B4C9070CF36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0570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E050-ACEC-F887-39E8-C6C2182C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E37FF-EAE6-B104-7902-9E9BDCDAA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Nome</a:t>
            </a:r>
          </a:p>
          <a:p>
            <a:r>
              <a:rPr lang="en-US" dirty="0"/>
              <a:t>NIF</a:t>
            </a:r>
          </a:p>
          <a:p>
            <a:r>
              <a:rPr lang="en-US" dirty="0"/>
              <a:t>BI/CC</a:t>
            </a:r>
          </a:p>
          <a:p>
            <a:r>
              <a:rPr lang="en-US" dirty="0" err="1"/>
              <a:t>Família</a:t>
            </a:r>
            <a:endParaRPr lang="en-US" dirty="0"/>
          </a:p>
          <a:p>
            <a:r>
              <a:rPr lang="en-US" dirty="0"/>
              <a:t>Amigos</a:t>
            </a:r>
          </a:p>
          <a:p>
            <a:r>
              <a:rPr lang="en-US" dirty="0" err="1"/>
              <a:t>Sócios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PII</a:t>
            </a:r>
          </a:p>
          <a:p>
            <a:r>
              <a:rPr lang="pt-PT" dirty="0"/>
              <a:t>https://dataprivacymanager.net/what-is-personally-identifiable-information-pii/</a:t>
            </a:r>
          </a:p>
        </p:txBody>
      </p:sp>
      <p:pic>
        <p:nvPicPr>
          <p:cNvPr id="6" name="Picture 5" descr="A blue and white line drawing of a person&#10;&#10;Description automatically generated">
            <a:extLst>
              <a:ext uri="{FF2B5EF4-FFF2-40B4-BE49-F238E27FC236}">
                <a16:creationId xmlns:a16="http://schemas.microsoft.com/office/drawing/2014/main" id="{3BA4271A-73F7-930D-EFB3-007AF8C34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31" y="1985637"/>
            <a:ext cx="6318644" cy="378871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A287868-0B2F-2DF2-490E-577EC68E7E24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806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Portugal – Sol, Mar e 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Ser transparente com 8 mil milhoes de pessoas?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00634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Membros do Governo/Parlamento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026733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do Governo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Membros do Governo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Primeiro-Ministro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Redes sociais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66A75B9C-C808-F825-A852-F1640FE81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3" y="2252866"/>
            <a:ext cx="1560413" cy="1457528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1567014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da Assembleia da República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Deputados em funções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Pessoal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Registo de interesses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Participação em empresas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Dados Abertos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22</a:t>
            </a:fld>
            <a:endParaRPr lang="pt-PT" dirty="0"/>
          </a:p>
        </p:txBody>
      </p:sp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7C55F2FB-23C2-FD72-D769-FC3365D070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2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848097"/>
              </p:ext>
            </p:extLst>
          </p:nvPr>
        </p:nvGraphicFramePr>
        <p:xfrm>
          <a:off x="666750" y="1587381"/>
          <a:ext cx="10174288" cy="4760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 BASE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 Portal BASE centraliza a informação sobre os contratos públicos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Anúncios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Entidades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Empresas e Pessoas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Indicadores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Assembleia da República – </a:t>
                      </a:r>
                      <a:r>
                        <a:rPr lang="pt-PT" sz="1600" dirty="0"/>
                        <a:t>600054128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SP&amp;M, Sociedade de Advogados, RL – 510445020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José Pedro Aguiar-Branco &amp; Associados ... – 506584020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0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Proteção de dados pessoais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1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12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05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D71120CD-DA00-F913-1806-F34A592930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012" y="2252866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Portal BASE - Contratos Públicos Online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4814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1165406"/>
              </p:ext>
            </p:extLst>
          </p:nvPr>
        </p:nvGraphicFramePr>
        <p:xfrm>
          <a:off x="666750" y="1587381"/>
          <a:ext cx="10174288" cy="340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Publicações de Atos Societários e de outras entidades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Consultar e pesquisar todas as publicações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Oliveiras Gold de Portugal, Lda – </a:t>
                      </a:r>
                      <a:r>
                        <a:rPr lang="pt-PT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510172466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José Pedro Aguiar-Branco &amp; Associados ... – 506584020 (Não disponível)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Farfetch – 507398505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Ajuda: Para obter NIF, pesquisar em motor de busca por: “nome da empresa” nif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E1A65DCC-1192-01DF-7E59-6F77C4E81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12" y="2252866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 Ministério da Justiça – Publicações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90601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797827"/>
              </p:ext>
            </p:extLst>
          </p:nvPr>
        </p:nvGraphicFramePr>
        <p:xfrm>
          <a:off x="666750" y="1587381"/>
          <a:ext cx="10174288" cy="3407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"Luís Filipe Montenegro Cardoso de Morais Esteves"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"Pedro António Oliveira Vieira“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“28227/2007”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avançada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Site alternativo – DRE Tretas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52D34722-8C83-824C-1DBB-4148E5EDA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728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 Portal DRE – Diário da República Electrónico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11969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Membros do Governo/Parlamento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26</a:t>
            </a:fld>
            <a:endParaRPr lang="pt-PT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AA2684-4901-6CAF-C1C3-4FD1D2B8DFA5}"/>
              </a:ext>
            </a:extLst>
          </p:cNvPr>
          <p:cNvSpPr/>
          <p:nvPr/>
        </p:nvSpPr>
        <p:spPr>
          <a:xfrm>
            <a:off x="1048226" y="2646269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Portal da Assembleia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B5765B-0B4E-B877-2566-68A4840384F8}"/>
              </a:ext>
            </a:extLst>
          </p:cNvPr>
          <p:cNvSpPr/>
          <p:nvPr/>
        </p:nvSpPr>
        <p:spPr>
          <a:xfrm>
            <a:off x="1048226" y="3579505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Base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F6623B-6259-7E31-3D37-69C75832AAA0}"/>
              </a:ext>
            </a:extLst>
          </p:cNvPr>
          <p:cNvSpPr/>
          <p:nvPr/>
        </p:nvSpPr>
        <p:spPr>
          <a:xfrm>
            <a:off x="1048226" y="4543442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Publicações MJ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8B01A2-2E6E-FBE0-4600-FE4910316CDC}"/>
              </a:ext>
            </a:extLst>
          </p:cNvPr>
          <p:cNvSpPr/>
          <p:nvPr/>
        </p:nvSpPr>
        <p:spPr>
          <a:xfrm>
            <a:off x="1048226" y="1682332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Portal do Governo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FABAF7-8A39-47C9-3708-0495AF497886}"/>
              </a:ext>
            </a:extLst>
          </p:cNvPr>
          <p:cNvSpPr/>
          <p:nvPr/>
        </p:nvSpPr>
        <p:spPr>
          <a:xfrm>
            <a:off x="1048226" y="5507379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DRE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47B66D-5F8F-8F74-51EE-1A5961D2A87A}"/>
              </a:ext>
            </a:extLst>
          </p:cNvPr>
          <p:cNvSpPr/>
          <p:nvPr/>
        </p:nvSpPr>
        <p:spPr>
          <a:xfrm>
            <a:off x="3267415" y="266680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Nome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DC539F-DF0D-7E85-EC7F-A1C0955BB417}"/>
              </a:ext>
            </a:extLst>
          </p:cNvPr>
          <p:cNvSpPr/>
          <p:nvPr/>
        </p:nvSpPr>
        <p:spPr>
          <a:xfrm>
            <a:off x="3196490" y="3572780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Data de Nascimento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D37076-DB73-FC85-87EE-ABE40957402E}"/>
              </a:ext>
            </a:extLst>
          </p:cNvPr>
          <p:cNvSpPr/>
          <p:nvPr/>
        </p:nvSpPr>
        <p:spPr>
          <a:xfrm>
            <a:off x="3267415" y="5544050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NIF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FB214B-9E63-155A-9273-1DCC43844CCF}"/>
              </a:ext>
            </a:extLst>
          </p:cNvPr>
          <p:cNvSpPr/>
          <p:nvPr/>
        </p:nvSpPr>
        <p:spPr>
          <a:xfrm>
            <a:off x="5504465" y="454439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Atividade Profissional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CFA9909-D3D9-2933-0EF3-0B6221F2921C}"/>
              </a:ext>
            </a:extLst>
          </p:cNvPr>
          <p:cNvSpPr/>
          <p:nvPr/>
        </p:nvSpPr>
        <p:spPr>
          <a:xfrm>
            <a:off x="9700370" y="266680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Filhos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6767A8-CD3C-708B-6560-B47018B40808}"/>
              </a:ext>
            </a:extLst>
          </p:cNvPr>
          <p:cNvSpPr/>
          <p:nvPr/>
        </p:nvSpPr>
        <p:spPr>
          <a:xfrm>
            <a:off x="9700370" y="1682333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Cônjuge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4701B3-451E-7B41-9E23-C6C3E5C5B67D}"/>
              </a:ext>
            </a:extLst>
          </p:cNvPr>
          <p:cNvSpPr/>
          <p:nvPr/>
        </p:nvSpPr>
        <p:spPr>
          <a:xfrm>
            <a:off x="5504464" y="5733043"/>
            <a:ext cx="6269719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Usar os dados obtidos para pesquisar e obter novas informações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A28FC46-567E-77DC-7FD4-C5233FBE3643}"/>
              </a:ext>
            </a:extLst>
          </p:cNvPr>
          <p:cNvSpPr/>
          <p:nvPr/>
        </p:nvSpPr>
        <p:spPr>
          <a:xfrm>
            <a:off x="9700370" y="3562220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Associados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50EF5B8-2816-D032-E68A-B7AFF7360D34}"/>
              </a:ext>
            </a:extLst>
          </p:cNvPr>
          <p:cNvSpPr/>
          <p:nvPr/>
        </p:nvSpPr>
        <p:spPr>
          <a:xfrm>
            <a:off x="7602417" y="1682332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Morada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44DC680-C319-5E6E-E0E1-C476E5E5D983}"/>
              </a:ext>
            </a:extLst>
          </p:cNvPr>
          <p:cNvSpPr/>
          <p:nvPr/>
        </p:nvSpPr>
        <p:spPr>
          <a:xfrm>
            <a:off x="9700370" y="4502528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Colegas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ABA90F-BBA0-FDDF-CDCB-0488CD3F8024}"/>
              </a:ext>
            </a:extLst>
          </p:cNvPr>
          <p:cNvSpPr/>
          <p:nvPr/>
        </p:nvSpPr>
        <p:spPr>
          <a:xfrm>
            <a:off x="3191520" y="4558415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Local de Nascimento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90B2BD3-1B92-AF8C-A229-F4BA198FF193}"/>
              </a:ext>
            </a:extLst>
          </p:cNvPr>
          <p:cNvSpPr/>
          <p:nvPr/>
        </p:nvSpPr>
        <p:spPr>
          <a:xfrm>
            <a:off x="7392395" y="3572781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Habilitações Académicas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76E62A-47FC-817A-51BB-8D406297290A}"/>
              </a:ext>
            </a:extLst>
          </p:cNvPr>
          <p:cNvSpPr/>
          <p:nvPr/>
        </p:nvSpPr>
        <p:spPr>
          <a:xfrm>
            <a:off x="7195919" y="4478971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Cargos Sociais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81B12D9-C222-392F-C22B-85990FB42497}"/>
              </a:ext>
            </a:extLst>
          </p:cNvPr>
          <p:cNvSpPr/>
          <p:nvPr/>
        </p:nvSpPr>
        <p:spPr>
          <a:xfrm>
            <a:off x="6941915" y="5132253"/>
            <a:ext cx="2103906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Outras Atividades Profissionais</a:t>
            </a:r>
          </a:p>
        </p:txBody>
      </p:sp>
    </p:spTree>
    <p:extLst>
      <p:ext uri="{BB962C8B-B14F-4D97-AF65-F5344CB8AC3E}">
        <p14:creationId xmlns:p14="http://schemas.microsoft.com/office/powerpoint/2010/main" val="1457991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RGPD andas perdido?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Acumulação compulsiva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62740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082121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Registo Civil Online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Registo Civil Online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nascimento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casamento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óbito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Certidão de perfilhação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8908E1EF-AE84-12DD-9204-0960B1696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11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28</a:t>
            </a:fld>
            <a:endParaRPr lang="pt-PT" dirty="0"/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A41811D4-E9A9-C404-5EDA-FE41EE9A92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123394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Plataforma aberta para dados públicos portugueses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Conjuntos de dados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Contratos Públicos - Portal BASE – IMPIC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Arquivo.pt - pesquise páginas do passado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C58820EF-853B-4EF7-31F8-C6BCC88227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2" y="4614336"/>
            <a:ext cx="1554697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22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9277290"/>
              </p:ext>
            </p:extLst>
          </p:nvPr>
        </p:nvGraphicFramePr>
        <p:xfrm>
          <a:off x="677334" y="3999664"/>
          <a:ext cx="10174288" cy="2676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DGAE - Direção – Geral da Administração Escolar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Concurso Externo 2022/2023 – Listas Definitivas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Grupo 110 - 1º Ciclo do Ensino Básico 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BACC2A63-CDF7-2159-6F5E-B0D85A9FB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2" y="4614336"/>
            <a:ext cx="1554697" cy="145752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584297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DGES - Direção-Geral de Ensino Superior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Candidatura ao ensino superior público - colocações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Listagem Ordenada de Candidatos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Listagem de Colocados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4" name="Picture 3">
            <a:hlinkClick r:id="rId8"/>
            <a:extLst>
              <a:ext uri="{FF2B5EF4-FFF2-40B4-BE49-F238E27FC236}">
                <a16:creationId xmlns:a16="http://schemas.microsoft.com/office/drawing/2014/main" id="{69577FB6-1E35-3666-F64C-D80A84DBCB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13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Ensino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3566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3537187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Recibos de vencimento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"recibo de vencimento"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Exemplos: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 questões de privacidade não serão apresentados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Pela taxa de IRS é possível inferir estado civil e número de filhos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9572342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Curriculum Vitae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"curriculum vitae" filetype:pdf site:.pt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135000 resultados; muitos falsos positivos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melhorada: "nome" "curriculum vitae" filetype:pdf site:.pt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Phishing de informação: Anúncios de emprego falsos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Listas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12169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9999290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Lista de alunos/inscrições/pautas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pautas aluno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"Lista de alunos" filetype:pdf site:up.pt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do Porto – 2008/2009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Agrupamento de Escolas de Proença-a-Nova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734124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Cadernos eleitorais/associados/membros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"caderno eleitoral" filetype:pdf (link)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Pesquisa: "Lista de sócios" filetype:pdf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Exemplo: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Universidade do Minho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marR="0" lvl="1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Ministério Público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Listas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72580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370152"/>
              </p:ext>
            </p:extLst>
          </p:nvPr>
        </p:nvGraphicFramePr>
        <p:xfrm>
          <a:off x="677334" y="3999664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Ordem dos Contabilistas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Ficheiros PDF “expostos”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Caderno eleitoral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dos técnicos oficiais de contas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Diário da República III série – 2005 – referência 23 751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271521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Ordem dos Advogados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Ficheiros PDF “expostos”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Listas de inscritos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Pautas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Emails da ordem usados em sites pessoais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~1500 credenciais expostas em listas de credenciais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Ordens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3267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493210"/>
              </p:ext>
            </p:extLst>
          </p:nvPr>
        </p:nvGraphicFramePr>
        <p:xfrm>
          <a:off x="666750" y="1587381"/>
          <a:ext cx="8229813" cy="3773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endParaRPr lang="pt-PT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subvenções e benefícios públicos e de doações (IGF)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pública de execuções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Venda de Bens Penhorados em Processos Executivos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 de devedores na Segurança Social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Listas de Devedores na Autoridade Tributária e Aduaneira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Venda de bens penhorados (link)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 de bens penhorados – não oficial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9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Listas p</a:t>
            </a:r>
            <a:r>
              <a:rPr lang="en-US" sz="3200" dirty="0"/>
              <a:t>ú</a:t>
            </a:r>
            <a:r>
              <a:rPr lang="pt-PT" sz="3200" dirty="0"/>
              <a:t>blicas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1484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Automóvel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71093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987745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IMT - Instituto da Mobilidade e dos Transportes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Serviços IMT online.pt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Veículos 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Certidão</a:t>
                      </a: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Número de inspeções obrigatórias</a:t>
                      </a:r>
                    </a:p>
                    <a:p>
                      <a:pPr marL="1200150" lvl="2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Caraterísticas do Veículo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EDC95189-1B66-859F-BF30-6B1A633F1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13" y="4618337"/>
            <a:ext cx="1554697" cy="145752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141500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Automóvel On-line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Pedido da Certidão Permanente do Registo Automóvel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sz="1600" b="1" kern="1200" noProof="0" dirty="0">
                          <a:solidFill>
                            <a:srgbClr val="0070C0"/>
                          </a:solidFill>
                          <a:latin typeface="+mn-lt"/>
                          <a:ea typeface="+mn-ea"/>
                          <a:cs typeface="+mn-cs"/>
                        </a:rPr>
                        <a:t>€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Exemplo do documento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7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Pesquisar carro do Primeiro-Ministro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8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Matrícula : 89-QS-04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6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3" name="Picture 2">
            <a:hlinkClick r:id="rId9"/>
            <a:extLst>
              <a:ext uri="{FF2B5EF4-FFF2-40B4-BE49-F238E27FC236}">
                <a16:creationId xmlns:a16="http://schemas.microsoft.com/office/drawing/2014/main" id="{CB83B28A-BCEB-4628-9EC5-2BD34983C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729" y="2252866"/>
            <a:ext cx="1554697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2932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644222"/>
              </p:ext>
            </p:extLst>
          </p:nvPr>
        </p:nvGraphicFramePr>
        <p:xfrm>
          <a:off x="666750" y="1587381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ASF – Autoridade de Supervisão de Seguros e Fundos de Pensões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Verificar Seguro Através da Matrícula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Matrícula : 89-QS-04</a:t>
                      </a: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6482034-AC43-F471-2414-901DF359D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9" y="2252866"/>
            <a:ext cx="1554697" cy="1457528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126780"/>
              </p:ext>
            </p:extLst>
          </p:nvPr>
        </p:nvGraphicFramePr>
        <p:xfrm>
          <a:off x="677334" y="3999664"/>
          <a:ext cx="10174288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47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Portal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Lastvin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pt-PT" noProof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Mercedes-Benz VIN Decoder (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link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Será que o Luís Montenegro fica com o carro?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BFF4680-BAAA-B28D-5C07-DCD5CBEC7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13" y="4618337"/>
            <a:ext cx="1560413" cy="145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09407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Automóvel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37</a:t>
            </a:fld>
            <a:endParaRPr lang="pt-PT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6476215-08FC-6E52-4B5C-B97170F23C5F}"/>
              </a:ext>
            </a:extLst>
          </p:cNvPr>
          <p:cNvSpPr/>
          <p:nvPr/>
        </p:nvSpPr>
        <p:spPr>
          <a:xfrm>
            <a:off x="3706690" y="2038461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Matrícula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92A356A-DE59-3582-94E3-C19E86FC9CC1}"/>
              </a:ext>
            </a:extLst>
          </p:cNvPr>
          <p:cNvSpPr/>
          <p:nvPr/>
        </p:nvSpPr>
        <p:spPr>
          <a:xfrm>
            <a:off x="1327173" y="2993953"/>
            <a:ext cx="1443404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Proprietário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649691-C64C-AE1F-23A8-02CA970F4ED3}"/>
              </a:ext>
            </a:extLst>
          </p:cNvPr>
          <p:cNvSpPr/>
          <p:nvPr/>
        </p:nvSpPr>
        <p:spPr>
          <a:xfrm>
            <a:off x="6433383" y="2993953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Veículo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BC77B75-26A8-EEDB-E679-A1DE08CAA2E5}"/>
              </a:ext>
            </a:extLst>
          </p:cNvPr>
          <p:cNvSpPr/>
          <p:nvPr/>
        </p:nvSpPr>
        <p:spPr>
          <a:xfrm>
            <a:off x="7928439" y="4026455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Marca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73F7CAA-4300-D4CD-B0E4-CB9C6104222F}"/>
              </a:ext>
            </a:extLst>
          </p:cNvPr>
          <p:cNvSpPr/>
          <p:nvPr/>
        </p:nvSpPr>
        <p:spPr>
          <a:xfrm>
            <a:off x="6433383" y="4919298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Seguro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58FD914-3965-6371-1BCB-EBA7FE3DC924}"/>
              </a:ext>
            </a:extLst>
          </p:cNvPr>
          <p:cNvSpPr/>
          <p:nvPr/>
        </p:nvSpPr>
        <p:spPr>
          <a:xfrm>
            <a:off x="6433383" y="4026456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VIN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7350136-6F65-7C50-4F0F-6B99DB2439AE}"/>
              </a:ext>
            </a:extLst>
          </p:cNvPr>
          <p:cNvSpPr/>
          <p:nvPr/>
        </p:nvSpPr>
        <p:spPr>
          <a:xfrm>
            <a:off x="4523203" y="4930584"/>
            <a:ext cx="1570685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Histórico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F7D266-99E3-89AD-AC66-E7CA6CC1AB44}"/>
              </a:ext>
            </a:extLst>
          </p:cNvPr>
          <p:cNvSpPr/>
          <p:nvPr/>
        </p:nvSpPr>
        <p:spPr>
          <a:xfrm>
            <a:off x="4523204" y="4026456"/>
            <a:ext cx="1570685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Caracteríticas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9F66823-EAAC-A642-2B74-AE45105FC0E1}"/>
              </a:ext>
            </a:extLst>
          </p:cNvPr>
          <p:cNvSpPr/>
          <p:nvPr/>
        </p:nvSpPr>
        <p:spPr>
          <a:xfrm>
            <a:off x="749393" y="4087598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Nome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189BD0A-2789-096F-DCB5-EB14386C1331}"/>
              </a:ext>
            </a:extLst>
          </p:cNvPr>
          <p:cNvSpPr/>
          <p:nvPr/>
        </p:nvSpPr>
        <p:spPr>
          <a:xfrm>
            <a:off x="2386011" y="4087601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Morada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F401D6C-3392-184C-B34D-6283C984B3B9}"/>
              </a:ext>
            </a:extLst>
          </p:cNvPr>
          <p:cNvSpPr/>
          <p:nvPr/>
        </p:nvSpPr>
        <p:spPr>
          <a:xfrm>
            <a:off x="7928439" y="4919297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Inspeções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7FDD7BC-7E65-20A0-3BC6-A22968FC162A}"/>
              </a:ext>
            </a:extLst>
          </p:cNvPr>
          <p:cNvSpPr/>
          <p:nvPr/>
        </p:nvSpPr>
        <p:spPr>
          <a:xfrm>
            <a:off x="5619966" y="5834712"/>
            <a:ext cx="1268623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Seguradora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2475BF3-051B-118A-5135-2984A8BCB116}"/>
              </a:ext>
            </a:extLst>
          </p:cNvPr>
          <p:cNvSpPr/>
          <p:nvPr/>
        </p:nvSpPr>
        <p:spPr>
          <a:xfrm>
            <a:off x="7350658" y="5834712"/>
            <a:ext cx="1155561" cy="5772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/>
              <a:t>Apólice</a:t>
            </a:r>
          </a:p>
        </p:txBody>
      </p:sp>
    </p:spTree>
    <p:extLst>
      <p:ext uri="{BB962C8B-B14F-4D97-AF65-F5344CB8AC3E}">
        <p14:creationId xmlns:p14="http://schemas.microsoft.com/office/powerpoint/2010/main" val="1054139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Insegurança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79166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 Motores de busca para IOT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Pastas Partilhadas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Contabilidade – 6</a:t>
            </a:r>
          </a:p>
          <a:p>
            <a:pPr lvl="1"/>
            <a:r>
              <a:rPr lang="pt-PT" dirty="0"/>
              <a:t>Clientes – 3</a:t>
            </a:r>
          </a:p>
          <a:p>
            <a:pPr lvl="1"/>
            <a:r>
              <a:rPr lang="pt-PT" dirty="0"/>
              <a:t>Faturacao – 1</a:t>
            </a:r>
          </a:p>
          <a:p>
            <a:pPr lvl="1"/>
            <a:r>
              <a:rPr lang="pt-PT" dirty="0"/>
              <a:t>Faturacao – 2</a:t>
            </a:r>
          </a:p>
          <a:p>
            <a:pPr lvl="1"/>
            <a:r>
              <a:rPr lang="pt-PT" dirty="0"/>
              <a:t>Primavera – 6</a:t>
            </a:r>
          </a:p>
          <a:p>
            <a:pPr lvl="1"/>
            <a:r>
              <a:rPr lang="pt-PT" dirty="0"/>
              <a:t>SAGE – 13</a:t>
            </a:r>
          </a:p>
          <a:p>
            <a:pPr lvl="1"/>
            <a:r>
              <a:rPr lang="pt-PT" dirty="0"/>
              <a:t>Winrest – 148</a:t>
            </a:r>
          </a:p>
          <a:p>
            <a:endParaRPr lang="sv-SE" dirty="0">
              <a:latin typeface="Amasis MT Pro" panose="020B0604020202020204" pitchFamily="18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39</a:t>
            </a:fld>
            <a:endParaRPr lang="pt-PT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684836-1146-7E97-2630-84632C5D11AF}"/>
              </a:ext>
            </a:extLst>
          </p:cNvPr>
          <p:cNvGrpSpPr/>
          <p:nvPr/>
        </p:nvGrpSpPr>
        <p:grpSpPr>
          <a:xfrm>
            <a:off x="4207436" y="2026618"/>
            <a:ext cx="6130287" cy="3706756"/>
            <a:chOff x="4710311" y="2097144"/>
            <a:chExt cx="7481689" cy="39686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9C3C53-0C15-7F3F-B35B-BDECEC06B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090DDB-92E8-91E1-82E8-EC14D17E2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A04835-226D-BD65-9D11-7B2CAAB2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ED8D7A-5624-2581-69C8-9DB90482C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0416D7-00D3-6F8C-4764-9162238E3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1E6EA6-5B70-F645-8063-01489A8C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5C2EF18-BF01-74AC-B0D2-EEBB1A972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681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– Aborrecido, mas necessário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pt-PT" cap="none" dirty="0"/>
              <a:t>Toda a informação contida nesta apresentação destina-se exclusivamente para </a:t>
            </a:r>
            <a:r>
              <a:rPr lang="pt-PT" b="1" cap="none" dirty="0"/>
              <a:t>fins educacionais e de consciencialização</a:t>
            </a:r>
            <a:r>
              <a:rPr lang="pt-PT" cap="none" dirty="0"/>
              <a:t>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b="1" cap="none" dirty="0"/>
              <a:t>Apresentação ao vivo</a:t>
            </a:r>
            <a:r>
              <a:rPr lang="pt-PT" cap="none" dirty="0"/>
              <a:t>. Não é um ambiente controlado e alguns conteúdos podem ser inapropriados para alguns participantes.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b="1" cap="none" dirty="0"/>
              <a:t>Declino qualquer responsabilidade</a:t>
            </a:r>
            <a:r>
              <a:rPr lang="pt-PT" cap="none" dirty="0"/>
              <a:t> 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cap="none" dirty="0"/>
          </a:p>
          <a:p>
            <a:pPr>
              <a:spcBef>
                <a:spcPts val="600"/>
              </a:spcBef>
            </a:pPr>
            <a:r>
              <a:rPr lang="pt-PT" cap="none" dirty="0"/>
              <a:t>Esta apresentação </a:t>
            </a:r>
            <a:r>
              <a:rPr lang="pt-PT" b="1" cap="none" dirty="0"/>
              <a:t>não está diretamente relacionada</a:t>
            </a:r>
            <a:r>
              <a:rPr lang="pt-PT" cap="none" dirty="0"/>
              <a:t> com o meu trabalho ou empregador.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600" dirty="0"/>
              <a:t> Motores de busca para IOT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dirty="0"/>
              <a:t>Google Search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kern="1200" noProof="0" dirty="0">
                <a:solidFill>
                  <a:schemeClr val="dk1"/>
                </a:solidFill>
                <a:ea typeface="+mn-ea"/>
                <a:cs typeface="+mn-cs"/>
              </a:rPr>
              <a:t>Pesquisa: pautas aluno filetype:pdf (</a:t>
            </a:r>
            <a:r>
              <a:rPr lang="pt-PT" kern="1200" noProof="0" dirty="0">
                <a:solidFill>
                  <a:schemeClr val="dk1"/>
                </a:solidFill>
                <a:ea typeface="+mn-ea"/>
                <a:cs typeface="+mn-cs"/>
                <a:hlinkClick r:id="rId3"/>
              </a:rPr>
              <a:t>link</a:t>
            </a:r>
            <a:r>
              <a:rPr lang="pt-PT" kern="1200" noProof="0" dirty="0">
                <a:solidFill>
                  <a:schemeClr val="dk1"/>
                </a:solidFill>
                <a:ea typeface="+mn-ea"/>
                <a:cs typeface="+mn-cs"/>
              </a:rPr>
              <a:t>)</a:t>
            </a:r>
          </a:p>
          <a:p>
            <a:endParaRPr lang="pt-PT" dirty="0"/>
          </a:p>
          <a:p>
            <a:r>
              <a:rPr lang="pt-PT" dirty="0"/>
              <a:t>“hacked by” site:pt</a:t>
            </a:r>
          </a:p>
          <a:p>
            <a:r>
              <a:rPr lang="pt-PT" dirty="0"/>
              <a:t>“hacked by” – texto a pesquisar</a:t>
            </a:r>
          </a:p>
          <a:p>
            <a:r>
              <a:rPr lang="pt-PT" dirty="0"/>
              <a:t>site:pt – apenas sites portugueses (domínios portugueses)</a:t>
            </a:r>
          </a:p>
          <a:p>
            <a:endParaRPr lang="pt-PT" dirty="0"/>
          </a:p>
          <a:p>
            <a:r>
              <a:rPr lang="pt-PT" dirty="0"/>
              <a:t>Cerca de  46.000 resultados</a:t>
            </a:r>
          </a:p>
          <a:p>
            <a:r>
              <a:rPr lang="pt-PT" dirty="0"/>
              <a:t>Sites / páginas que foram “tagged”/”assinadas”</a:t>
            </a:r>
          </a:p>
          <a:p>
            <a:r>
              <a:rPr lang="pt-PT" dirty="0"/>
              <a:t>Ataque e alteração de conteúdos para mostrar capacidades – comparável ao street tagging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8370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9398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 Notes</a:t>
            </a:r>
            <a:br>
              <a:rPr lang="pt-PT" dirty="0"/>
            </a:br>
            <a:r>
              <a:rPr lang="pt-PT" dirty="0"/>
              <a:t>	As minhas notas e alguns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/>
              <a:t>My OSINT notes (</a:t>
            </a:r>
            <a:r>
              <a:rPr lang="en-US" sz="1600" cap="none" dirty="0">
                <a:hlinkClick r:id="rId2"/>
              </a:rPr>
              <a:t>link</a:t>
            </a:r>
            <a:r>
              <a:rPr lang="en-US" sz="1600" cap="none" dirty="0"/>
              <a:t>)</a:t>
            </a:r>
          </a:p>
          <a:p>
            <a:pPr lvl="1"/>
            <a:r>
              <a:rPr lang="en-US" sz="1400" dirty="0"/>
              <a:t>OSINT (</a:t>
            </a:r>
            <a:r>
              <a:rPr lang="en-US" sz="1400" dirty="0">
                <a:hlinkClick r:id="rId3"/>
              </a:rPr>
              <a:t>Presentation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Awareness (</a:t>
            </a:r>
            <a:r>
              <a:rPr lang="en-US" sz="1400" dirty="0">
                <a:hlinkClick r:id="rId4"/>
              </a:rPr>
              <a:t>Presentation</a:t>
            </a:r>
            <a:r>
              <a:rPr lang="en-US" sz="1400" dirty="0"/>
              <a:t>)</a:t>
            </a:r>
          </a:p>
          <a:p>
            <a:r>
              <a:rPr lang="en-US" sz="1600" dirty="0"/>
              <a:t>Sofia Santos - How to do a small OSINT investigation (</a:t>
            </a:r>
            <a:r>
              <a:rPr lang="en-US" sz="1600" dirty="0">
                <a:hlinkClick r:id="rId5"/>
              </a:rPr>
              <a:t>blog</a:t>
            </a:r>
            <a:r>
              <a:rPr lang="en-US" sz="1600" dirty="0"/>
              <a:t>) (</a:t>
            </a:r>
            <a:r>
              <a:rPr lang="en-US" sz="1600" dirty="0">
                <a:hlinkClick r:id="rId6"/>
              </a:rPr>
              <a:t>video</a:t>
            </a:r>
            <a:r>
              <a:rPr lang="en-US" sz="1600" dirty="0"/>
              <a:t>)</a:t>
            </a:r>
          </a:p>
          <a:p>
            <a:r>
              <a:rPr lang="en-US" sz="1600" dirty="0"/>
              <a:t>Michael </a:t>
            </a:r>
            <a:r>
              <a:rPr lang="en-US" sz="1600" dirty="0" err="1"/>
              <a:t>Bazzel</a:t>
            </a:r>
            <a:r>
              <a:rPr lang="en-US" sz="1600" dirty="0"/>
              <a:t> – </a:t>
            </a:r>
            <a:r>
              <a:rPr lang="en-US" sz="1600" dirty="0" err="1"/>
              <a:t>IntelTechniques</a:t>
            </a:r>
            <a:r>
              <a:rPr lang="en-US" sz="1600" dirty="0"/>
              <a:t> (</a:t>
            </a:r>
            <a:r>
              <a:rPr lang="en-US" sz="1600" dirty="0">
                <a:hlinkClick r:id="rId7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8"/>
              </a:rPr>
              <a:t>book</a:t>
            </a:r>
            <a:r>
              <a:rPr lang="en-US" sz="1600" dirty="0"/>
              <a:t>) (</a:t>
            </a:r>
            <a:r>
              <a:rPr lang="en-US" sz="1600" dirty="0">
                <a:hlinkClick r:id="rId9"/>
              </a:rPr>
              <a:t>magazine</a:t>
            </a:r>
            <a:r>
              <a:rPr lang="en-US" sz="1600" dirty="0"/>
              <a:t>)</a:t>
            </a:r>
          </a:p>
          <a:p>
            <a:r>
              <a:rPr lang="en-US" sz="1600" dirty="0"/>
              <a:t>OSINT Combine (</a:t>
            </a:r>
            <a:r>
              <a:rPr lang="en-US" sz="1600" dirty="0">
                <a:hlinkClick r:id="rId10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11"/>
              </a:rPr>
              <a:t>bookmarks</a:t>
            </a:r>
            <a:r>
              <a:rPr lang="en-US" sz="1600" dirty="0"/>
              <a:t>)</a:t>
            </a:r>
          </a:p>
          <a:p>
            <a:r>
              <a:rPr lang="en-US" sz="1600" dirty="0"/>
              <a:t>OSINT Dojo (</a:t>
            </a:r>
            <a:r>
              <a:rPr lang="en-US" sz="1600" dirty="0">
                <a:hlinkClick r:id="rId12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OSINTCurio.us (</a:t>
            </a:r>
            <a:r>
              <a:rPr lang="en-US" sz="1600" dirty="0">
                <a:hlinkClick r:id="rId13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OSINT Techniques (</a:t>
            </a:r>
            <a:r>
              <a:rPr lang="en-US" sz="1600" dirty="0">
                <a:hlinkClick r:id="rId14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Start.me pages (</a:t>
            </a:r>
            <a:r>
              <a:rPr lang="en-US" sz="1600" dirty="0">
                <a:hlinkClick r:id="rId15"/>
              </a:rPr>
              <a:t>link</a:t>
            </a:r>
            <a:r>
              <a:rPr lang="en-US" sz="1600" dirty="0"/>
              <a:t>) (</a:t>
            </a:r>
            <a:r>
              <a:rPr lang="en-US" sz="1600" dirty="0">
                <a:hlinkClick r:id="rId16"/>
              </a:rPr>
              <a:t>example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Technisette</a:t>
            </a:r>
            <a:r>
              <a:rPr lang="en-US" sz="1600" dirty="0"/>
              <a:t> (</a:t>
            </a:r>
            <a:r>
              <a:rPr lang="en-US" sz="1600" dirty="0">
                <a:hlinkClick r:id="rId17"/>
              </a:rPr>
              <a:t>link</a:t>
            </a:r>
            <a:r>
              <a:rPr lang="en-US" sz="1600" dirty="0"/>
              <a:t>)</a:t>
            </a:r>
          </a:p>
          <a:p>
            <a:r>
              <a:rPr lang="en-US" sz="1600" dirty="0"/>
              <a:t>Open Source Intelligence Tools and Resources Handbook 2020 (</a:t>
            </a:r>
            <a:r>
              <a:rPr lang="en-US" sz="1600" dirty="0">
                <a:hlinkClick r:id="rId18"/>
              </a:rPr>
              <a:t>link</a:t>
            </a:r>
            <a:r>
              <a:rPr lang="en-US" sz="1600" dirty="0"/>
              <a:t>)</a:t>
            </a:r>
            <a:endParaRPr lang="pt-PT" cap="non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58188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</a:t>
            </a:r>
            <a:br>
              <a:rPr lang="pt-PT" dirty="0"/>
            </a:br>
            <a:r>
              <a:rPr lang="pt-PT" dirty="0"/>
              <a:t>	Capture The Flag &amp; Desafios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sv-SE" cap="none" dirty="0"/>
              <a:t>TraceLabs CTF (</a:t>
            </a:r>
            <a:r>
              <a:rPr lang="sv-SE" cap="none" dirty="0">
                <a:hlinkClick r:id="rId2"/>
              </a:rPr>
              <a:t>link</a:t>
            </a:r>
            <a:r>
              <a:rPr lang="sv-SE" cap="none" dirty="0"/>
              <a:t>) (</a:t>
            </a:r>
            <a:r>
              <a:rPr lang="sv-SE" cap="none" dirty="0">
                <a:hlinkClick r:id="rId3"/>
              </a:rPr>
              <a:t>notes</a:t>
            </a:r>
            <a:r>
              <a:rPr lang="sv-SE" cap="none" dirty="0"/>
              <a:t>)</a:t>
            </a:r>
          </a:p>
          <a:p>
            <a:r>
              <a:rPr lang="sv-SE" cap="none" dirty="0"/>
              <a:t>Hacktoria (</a:t>
            </a:r>
            <a:r>
              <a:rPr lang="sv-SE" cap="none" dirty="0">
                <a:hlinkClick r:id="rId4"/>
              </a:rPr>
              <a:t>link</a:t>
            </a:r>
            <a:r>
              <a:rPr lang="sv-SE" cap="none" dirty="0"/>
              <a:t>) (</a:t>
            </a:r>
            <a:r>
              <a:rPr lang="sv-SE" cap="none" dirty="0">
                <a:hlinkClick r:id="rId5"/>
              </a:rPr>
              <a:t>notes</a:t>
            </a:r>
            <a:r>
              <a:rPr lang="sv-SE" cap="none" dirty="0"/>
              <a:t>)</a:t>
            </a:r>
          </a:p>
          <a:p>
            <a:r>
              <a:rPr lang="sv-SE" cap="none" dirty="0"/>
              <a:t>Cyber Detective CTF (</a:t>
            </a:r>
            <a:r>
              <a:rPr lang="sv-SE" cap="none" dirty="0">
                <a:hlinkClick r:id="rId6"/>
              </a:rPr>
              <a:t>link</a:t>
            </a:r>
            <a:r>
              <a:rPr lang="sv-SE" cap="none" dirty="0"/>
              <a:t>)</a:t>
            </a:r>
          </a:p>
          <a:p>
            <a:r>
              <a:rPr lang="sv-SE" cap="none" dirty="0"/>
              <a:t>Cyber Investigator CTF (</a:t>
            </a:r>
            <a:r>
              <a:rPr lang="sv-SE" cap="none" dirty="0">
                <a:hlinkClick r:id="rId7"/>
              </a:rPr>
              <a:t>link</a:t>
            </a:r>
            <a:r>
              <a:rPr lang="sv-SE" cap="none" dirty="0"/>
              <a:t>)</a:t>
            </a:r>
          </a:p>
          <a:p>
            <a:r>
              <a:rPr lang="sv-SE" dirty="0"/>
              <a:t>TryHackMe (</a:t>
            </a:r>
            <a:r>
              <a:rPr lang="sv-SE" dirty="0">
                <a:hlinkClick r:id="rId8"/>
              </a:rPr>
              <a:t>link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Search for OSINT (</a:t>
            </a:r>
            <a:r>
              <a:rPr lang="sv-SE" dirty="0">
                <a:hlinkClick r:id="rId9"/>
              </a:rPr>
              <a:t>link</a:t>
            </a:r>
            <a:r>
              <a:rPr lang="sv-SE" dirty="0"/>
              <a:t>) (</a:t>
            </a:r>
            <a:r>
              <a:rPr lang="sv-SE" dirty="0">
                <a:hlinkClick r:id="rId10"/>
              </a:rPr>
              <a:t>notes</a:t>
            </a:r>
            <a:r>
              <a:rPr lang="sv-SE" dirty="0"/>
              <a:t>)</a:t>
            </a:r>
          </a:p>
          <a:p>
            <a:r>
              <a:rPr lang="en-US" dirty="0"/>
              <a:t>Blue Team Labs Online - Cyber Range</a:t>
            </a:r>
            <a:r>
              <a:rPr lang="sv-SE" dirty="0"/>
              <a:t> (</a:t>
            </a:r>
            <a:r>
              <a:rPr lang="sv-SE" dirty="0">
                <a:hlinkClick r:id="rId11"/>
              </a:rPr>
              <a:t>link</a:t>
            </a:r>
            <a:r>
              <a:rPr lang="sv-SE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25353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OSINT</a:t>
            </a:r>
            <a:br>
              <a:rPr lang="pt-PT" dirty="0"/>
            </a:br>
            <a:r>
              <a:rPr lang="pt-PT" dirty="0"/>
              <a:t>	Ferramentas e mais ferramentas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/>
              <a:t>OSINT FRAMEWORK (</a:t>
            </a:r>
            <a:r>
              <a:rPr lang="pt-PT" sz="1700" cap="none" dirty="0">
                <a:hlinkClick r:id="rId2"/>
              </a:rPr>
              <a:t>link</a:t>
            </a:r>
            <a:r>
              <a:rPr lang="pt-PT" sz="1700" cap="none" dirty="0"/>
              <a:t>)</a:t>
            </a:r>
          </a:p>
          <a:p>
            <a:pPr lvl="1"/>
            <a:r>
              <a:rPr lang="pt-PT" sz="1500" dirty="0"/>
              <a:t>Yups, only one link is all it takes. But others worth mentioning.</a:t>
            </a:r>
          </a:p>
          <a:p>
            <a:endParaRPr lang="pt-PT" sz="1700" dirty="0"/>
          </a:p>
          <a:p>
            <a:r>
              <a:rPr lang="pt-PT" sz="1700" dirty="0"/>
              <a:t>OSINT4ALL (</a:t>
            </a:r>
            <a:r>
              <a:rPr lang="pt-PT" sz="1700" dirty="0">
                <a:hlinkClick r:id="rId3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Intel Techniques (</a:t>
            </a:r>
            <a:r>
              <a:rPr lang="pt-PT" sz="1700" dirty="0">
                <a:hlinkClick r:id="rId4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OSINT Techniques (</a:t>
            </a:r>
            <a:r>
              <a:rPr lang="pt-PT" sz="1700" dirty="0">
                <a:hlinkClick r:id="rId5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Technisette (</a:t>
            </a:r>
            <a:r>
              <a:rPr lang="pt-PT" sz="1700" dirty="0">
                <a:hlinkClick r:id="rId6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Cyber Detective (</a:t>
            </a:r>
            <a:r>
              <a:rPr lang="pt-PT" sz="1700" dirty="0">
                <a:hlinkClick r:id="rId7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OSINT Link (</a:t>
            </a:r>
            <a:r>
              <a:rPr lang="pt-PT" sz="1700" dirty="0">
                <a:hlinkClick r:id="rId8"/>
              </a:rPr>
              <a:t>link</a:t>
            </a:r>
            <a:r>
              <a:rPr lang="pt-PT" sz="1700" dirty="0"/>
              <a:t>)</a:t>
            </a:r>
          </a:p>
          <a:p>
            <a:r>
              <a:rPr lang="pt-PT" sz="1700" dirty="0"/>
              <a:t>Aware Online (</a:t>
            </a:r>
            <a:r>
              <a:rPr lang="pt-PT" sz="1700" dirty="0">
                <a:hlinkClick r:id="rId9"/>
              </a:rPr>
              <a:t>link</a:t>
            </a:r>
            <a:r>
              <a:rPr lang="pt-PT" sz="1700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1069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Histórias verídicas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5227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4604D51E-4211-03F0-278A-640A72AE8A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474140"/>
              </p:ext>
            </p:extLst>
          </p:nvPr>
        </p:nvGraphicFramePr>
        <p:xfrm>
          <a:off x="677334" y="3999664"/>
          <a:ext cx="8229813" cy="2032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Dados de clientes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Pedido de fatura com NIF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Nome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Morada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Atualização de dados de cliente no balcão sem documentos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1216900"/>
              </p:ext>
            </p:extLst>
          </p:nvPr>
        </p:nvGraphicFramePr>
        <p:xfrm>
          <a:off x="666750" y="1587381"/>
          <a:ext cx="8229813" cy="2310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81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5139">
                <a:tc>
                  <a:txBody>
                    <a:bodyPr/>
                    <a:lstStyle/>
                    <a:p>
                      <a:pPr algn="l"/>
                      <a:r>
                        <a:rPr lang="pt-PT" noProof="0" dirty="0"/>
                        <a:t>Crédito de loja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597468">
                <a:tc>
                  <a:txBody>
                    <a:bodyPr/>
                    <a:lstStyle/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Como c</a:t>
                      </a: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omprar um livro quase sem precisar de dinheiro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Cartão de cliente de loja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Informação certa: número de telemóvel e nome completo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Crédito no cartão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pt-PT" sz="16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4000" dirty="0"/>
              <a:t>Histórias verídicas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Portugal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4D235E90-305B-5407-DCA1-8D1CAB39945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34991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Histórias verídicas</a:t>
            </a:r>
            <a:br>
              <a:rPr lang="pt-PT" dirty="0"/>
            </a:br>
            <a:r>
              <a:rPr lang="pt-PT" dirty="0"/>
              <a:t>	O caso do rapper Pop Smoke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76AC-D22A-5083-D4BD-4E50C53CE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600" dirty="0"/>
              <a:t>Rapper Pop Smoke Murdered in Home Invasion ... By 4 Masked Gunmen  (</a:t>
            </a:r>
            <a:r>
              <a:rPr lang="pt-PT" sz="1600" dirty="0">
                <a:hlinkClick r:id="rId2"/>
              </a:rPr>
              <a:t>link</a:t>
            </a:r>
            <a:r>
              <a:rPr lang="pt-PT" sz="1600" dirty="0"/>
              <a:t>)</a:t>
            </a:r>
          </a:p>
          <a:p>
            <a:r>
              <a:rPr lang="pt-PT" sz="1600" dirty="0"/>
              <a:t>Instagram Posts</a:t>
            </a:r>
          </a:p>
          <a:p>
            <a:pPr lvl="1"/>
            <a:r>
              <a:rPr lang="pt-PT" dirty="0"/>
              <a:t>Location Tag</a:t>
            </a:r>
          </a:p>
          <a:p>
            <a:r>
              <a:rPr lang="pt-PT" sz="1600" dirty="0"/>
              <a:t>Geolocation</a:t>
            </a:r>
          </a:p>
          <a:p>
            <a:pPr lvl="1"/>
            <a:r>
              <a:rPr lang="pt-PT" dirty="0"/>
              <a:t>Reverse Image</a:t>
            </a:r>
          </a:p>
          <a:p>
            <a:r>
              <a:rPr lang="pt-PT" sz="1600" dirty="0"/>
              <a:t>Google Maps</a:t>
            </a:r>
          </a:p>
          <a:p>
            <a:pPr lvl="1"/>
            <a:r>
              <a:rPr lang="pt-PT" dirty="0"/>
              <a:t>Local Recon</a:t>
            </a:r>
          </a:p>
          <a:p>
            <a:r>
              <a:rPr lang="pt-PT" sz="1600" dirty="0"/>
              <a:t>Airbnb/Zillow (Rent/Real-estate)</a:t>
            </a:r>
          </a:p>
          <a:p>
            <a:pPr lvl="1"/>
            <a:r>
              <a:rPr lang="pt-PT" dirty="0"/>
              <a:t>House photos (Outside and Inside)</a:t>
            </a:r>
          </a:p>
          <a:p>
            <a:pPr lvl="1"/>
            <a:r>
              <a:rPr lang="pt-PT" dirty="0"/>
              <a:t>Layout</a:t>
            </a:r>
          </a:p>
          <a:p>
            <a:endParaRPr lang="pt-PT" sz="1600" dirty="0"/>
          </a:p>
          <a:p>
            <a:r>
              <a:rPr lang="pt-PT" sz="1600" dirty="0"/>
              <a:t>YouTube Video: The Cyber Mentor (</a:t>
            </a:r>
            <a:r>
              <a:rPr lang="pt-PT" sz="1600" dirty="0">
                <a:hlinkClick r:id="rId3"/>
              </a:rPr>
              <a:t>link</a:t>
            </a:r>
            <a:r>
              <a:rPr lang="pt-PT" sz="1600" dirty="0"/>
              <a:t>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59707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4B9-E086-3B39-DED7-C2A82538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600" dirty="0"/>
              <a:t>Histórias verídicas</a:t>
            </a:r>
            <a:br>
              <a:rPr lang="pt-PT" dirty="0"/>
            </a:br>
            <a:r>
              <a:rPr lang="pt-PT" dirty="0"/>
              <a:t>	Mensagem da Ella do futuro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973F00C-1C04-F0C3-B95E-4E7A1C44AA90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48</a:t>
            </a:fld>
            <a:endParaRPr lang="pt-PT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17ADDA1-ACA2-B2FA-552F-A3209E1746DF}"/>
              </a:ext>
            </a:extLst>
          </p:cNvPr>
          <p:cNvSpPr txBox="1">
            <a:spLocks/>
          </p:cNvSpPr>
          <p:nvPr/>
        </p:nvSpPr>
        <p:spPr>
          <a:xfrm>
            <a:off x="3569038" y="5910451"/>
            <a:ext cx="4403705" cy="5953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/>
              <a:t>Deutsche Telekom</a:t>
            </a:r>
            <a:br>
              <a:rPr lang="en-US" sz="2000" dirty="0"/>
            </a:br>
            <a:r>
              <a:rPr lang="en-US" sz="2000" dirty="0"/>
              <a:t>Message from Ella | Without Consent</a:t>
            </a:r>
            <a:endParaRPr lang="pt-PT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11823-BD90-C796-8AEA-031E88225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706" y="5910451"/>
            <a:ext cx="595332" cy="595332"/>
          </a:xfrm>
          <a:prstGeom prst="rect">
            <a:avLst/>
          </a:prstGeom>
        </p:spPr>
      </p:pic>
      <p:pic>
        <p:nvPicPr>
          <p:cNvPr id="10" name="Online Media 9" title="A Message from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D2161C62-A613-BE48-0FB6-CB57DA5A9F7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33607" y="1472687"/>
            <a:ext cx="7650162" cy="43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- Evitem atividades ilegais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>
            <a:noAutofit/>
          </a:bodyPr>
          <a:lstStyle/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Alguns links, sites, software ou outros itens listados podem ou não ser legais, delito, crime no seu país.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Por favor, </a:t>
            </a:r>
            <a:r>
              <a:rPr lang="pt-PT" b="1" i="0" u="none" strike="noStrike" kern="1200" baseline="0" dirty="0">
                <a:solidFill>
                  <a:srgbClr val="404040"/>
                </a:solidFill>
              </a:rPr>
              <a:t>verifique que lhe é permitida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 a consulta dos sites, e o eventual uso do software listado.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Ignorância acerca das leis aplicáveis </a:t>
            </a:r>
            <a:r>
              <a:rPr lang="pt-PT" b="1" i="0" u="none" strike="noStrike" kern="1200" baseline="0" dirty="0">
                <a:solidFill>
                  <a:srgbClr val="404040"/>
                </a:solidFill>
              </a:rPr>
              <a:t>não é desculpa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 para transgressões ou actividades ilegais.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</a:rPr>
              <a:t>Atividades ilegais podem implicar problemas ou mesmo prisão.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1" i="0" u="none" strike="noStrike" kern="1200" baseline="0" dirty="0">
                <a:solidFill>
                  <a:srgbClr val="404040"/>
                </a:solidFill>
              </a:rPr>
              <a:t>Verifique sempre o que é legal e as leis aplicáveis</a:t>
            </a:r>
            <a:r>
              <a:rPr lang="pt-PT" b="0" i="0" u="none" strike="noStrike" kern="1200" baseline="0" dirty="0">
                <a:solidFill>
                  <a:srgbClr val="404040"/>
                </a:solidFill>
              </a:rPr>
              <a:t>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5</a:t>
            </a:fld>
            <a:endParaRPr lang="pt-P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E780C-9EA3-E784-24F5-6D969468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7" y="2525187"/>
            <a:ext cx="3055551" cy="30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Leis</a:t>
            </a:r>
            <a:br>
              <a:rPr lang="pt-PT" dirty="0"/>
            </a:br>
            <a:r>
              <a:rPr lang="pt-PT" dirty="0"/>
              <a:t>	Lei Portuguesa e Organizações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dirty="0"/>
          </a:p>
          <a:p>
            <a:r>
              <a:rPr lang="pt-PT" dirty="0"/>
              <a:t>Lei</a:t>
            </a:r>
          </a:p>
          <a:p>
            <a:pPr lvl="1"/>
            <a:r>
              <a:rPr lang="pt-PT" dirty="0"/>
              <a:t>Diário República Eletrónico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ANACOM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pt-PT" dirty="0"/>
              <a:t>Organizações</a:t>
            </a:r>
          </a:p>
          <a:p>
            <a:pPr lvl="1"/>
            <a:r>
              <a:rPr lang="pt-PT" dirty="0"/>
              <a:t>CNCS – Centro Nacional de Cibersegurança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sz="1600" dirty="0"/>
              <a:t>Notificação de Incidentes (</a:t>
            </a:r>
            <a:r>
              <a:rPr lang="pt-PT" sz="1600" dirty="0">
                <a:hlinkClick r:id="rId5"/>
              </a:rPr>
              <a:t>link</a:t>
            </a:r>
            <a:r>
              <a:rPr lang="pt-PT" sz="1600" dirty="0"/>
              <a:t>)</a:t>
            </a:r>
          </a:p>
          <a:p>
            <a:pPr lvl="2"/>
            <a:r>
              <a:rPr lang="pt-PT" sz="1600" dirty="0"/>
              <a:t>CERT.PT (</a:t>
            </a:r>
            <a:r>
              <a:rPr lang="pt-PT" sz="1600" dirty="0">
                <a:hlinkClick r:id="rId6"/>
              </a:rPr>
              <a:t>link</a:t>
            </a:r>
            <a:r>
              <a:rPr lang="pt-PT" sz="1600" dirty="0"/>
              <a:t>)</a:t>
            </a:r>
          </a:p>
          <a:p>
            <a:pPr lvl="1"/>
            <a:r>
              <a:rPr lang="pt-PT" dirty="0"/>
              <a:t>Unidade Nacional de Combate ao Cibercrime e à Criminalidade Tecnológica (UNC3T)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Ministério Público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564380" y="26192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298856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981700" y="37629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818834" y="413336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4874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706908" y="522351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C9CA992-AF2D-00DC-9636-9EB5A1D49E67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266277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5A78FDA-8C8D-09E5-2C93-66E4E939952F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pt-PT" dirty="0"/>
            </a:br>
            <a:r>
              <a:rPr lang="pt-PT" dirty="0"/>
              <a:t>Consciencialização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243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C1165-4F19-D09D-8B07-4CB42385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Consciencialização</a:t>
            </a:r>
            <a:br>
              <a:rPr lang="pt-PT" dirty="0"/>
            </a:br>
            <a:r>
              <a:rPr lang="pt-PT" dirty="0"/>
              <a:t>	A internet sabe e não esquece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3AC-55AF-18ED-C92E-7967CCC2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Informação publicada em modo privado pode ser tornada pública por outra pessoa</a:t>
            </a:r>
          </a:p>
          <a:p>
            <a:r>
              <a:rPr lang="pt-PT" dirty="0"/>
              <a:t>Quando a informação é publicada</a:t>
            </a:r>
          </a:p>
          <a:p>
            <a:pPr lvl="1"/>
            <a:r>
              <a:rPr lang="pt-PT" dirty="0"/>
              <a:t>Mostra onde e quando (hábitos e rotinas)</a:t>
            </a:r>
          </a:p>
          <a:p>
            <a:endParaRPr lang="pt-PT" dirty="0"/>
          </a:p>
          <a:p>
            <a:r>
              <a:rPr lang="pt-PT" dirty="0"/>
              <a:t>A internet tem memória</a:t>
            </a:r>
          </a:p>
          <a:p>
            <a:pPr lvl="1"/>
            <a:r>
              <a:rPr lang="pt-PT" dirty="0"/>
              <a:t>Arquivo.pt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dirty="0"/>
              <a:t>Exemplo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en-US" dirty="0"/>
              <a:t>Internet Archive - Wayback Machine (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Example (</a:t>
            </a:r>
            <a:r>
              <a:rPr lang="en-US" dirty="0">
                <a:hlinkClick r:id="rId5"/>
              </a:rPr>
              <a:t>link</a:t>
            </a:r>
            <a:r>
              <a:rPr lang="en-US" dirty="0"/>
              <a:t>)</a:t>
            </a:r>
          </a:p>
          <a:p>
            <a:pPr lvl="1"/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FB21-F1E7-B905-DF65-A8E8D1442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3113348" y="41529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4DECCD3-5B87-974A-ACB4-365DEA6C2B9F}"/>
              </a:ext>
            </a:extLst>
          </p:cNvPr>
          <p:cNvSpPr/>
          <p:nvPr/>
        </p:nvSpPr>
        <p:spPr>
          <a:xfrm>
            <a:off x="3113348" y="48387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015585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10020</TotalTime>
  <Words>2383</Words>
  <Application>Microsoft Office PowerPoint</Application>
  <PresentationFormat>Widescreen</PresentationFormat>
  <Paragraphs>508</Paragraphs>
  <Slides>48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Amasis MT Pro</vt:lpstr>
      <vt:lpstr>Arial</vt:lpstr>
      <vt:lpstr>Calibri</vt:lpstr>
      <vt:lpstr>Trebuchet MS</vt:lpstr>
      <vt:lpstr>Wingdings</vt:lpstr>
      <vt:lpstr>Wingdings 3</vt:lpstr>
      <vt:lpstr>Facet</vt:lpstr>
      <vt:lpstr>OSINT</vt:lpstr>
      <vt:lpstr>$whoami</vt:lpstr>
      <vt:lpstr>Aviso Legal &amp; Leis</vt:lpstr>
      <vt:lpstr>Aviso Legal  Disclaimer – Aborrecido, mas necessário</vt:lpstr>
      <vt:lpstr>Aviso Legal  Disclaimer - Evitem atividades ilegais</vt:lpstr>
      <vt:lpstr>Leis  Lei Portuguesa e Organizações</vt:lpstr>
      <vt:lpstr>Agenda</vt:lpstr>
      <vt:lpstr> Consciencialização</vt:lpstr>
      <vt:lpstr>Consciencialização  A internet sabe e não esquece</vt:lpstr>
      <vt:lpstr>Consciencialização  Perfil</vt:lpstr>
      <vt:lpstr>Consciencialização  Mapas</vt:lpstr>
      <vt:lpstr>Databreach</vt:lpstr>
      <vt:lpstr>Consciencialização  Fotografias</vt:lpstr>
      <vt:lpstr>Consciencialização  Fotografias</vt:lpstr>
      <vt:lpstr>OSINT Time</vt:lpstr>
      <vt:lpstr>OSINT – Open-source intelligence  Pegada Digital</vt:lpstr>
      <vt:lpstr>Quem sou eu?  Pesquisar, e voltar a pesquisar</vt:lpstr>
      <vt:lpstr>Motores de Busca  A internet é mais do que o Google</vt:lpstr>
      <vt:lpstr>Quem és tu?  Pesquisar, e voltar a pesquisar</vt:lpstr>
      <vt:lpstr>Consciencialização  A internet sabe mais do que imaginas</vt:lpstr>
      <vt:lpstr>Portugal – Sol, Mar e Transparência</vt:lpstr>
      <vt:lpstr>Portugal  Membros do Governo/Parlamento</vt:lpstr>
      <vt:lpstr>Portugal  Portal BASE - Contratos Públicos Online</vt:lpstr>
      <vt:lpstr>Portugal   Ministério da Justiça – Publicações</vt:lpstr>
      <vt:lpstr>Portugal   Portal DRE – Diário da República Electrónico</vt:lpstr>
      <vt:lpstr>Portugal  Membros do Governo/Parlamento</vt:lpstr>
      <vt:lpstr>RGPD andas perdido?</vt:lpstr>
      <vt:lpstr>Portugal  </vt:lpstr>
      <vt:lpstr>Portugal  Ensino</vt:lpstr>
      <vt:lpstr>Portugal  Listas</vt:lpstr>
      <vt:lpstr>Portugal  Listas</vt:lpstr>
      <vt:lpstr>Portugal  Ordens</vt:lpstr>
      <vt:lpstr>Portugal  Listas públicas</vt:lpstr>
      <vt:lpstr>Automóvel</vt:lpstr>
      <vt:lpstr>Portugal  Automóvel</vt:lpstr>
      <vt:lpstr>Portugal  Automóvel</vt:lpstr>
      <vt:lpstr>Portugal  Automóvel</vt:lpstr>
      <vt:lpstr>Insegurança</vt:lpstr>
      <vt:lpstr>Portugal   Motores de busca para IOT</vt:lpstr>
      <vt:lpstr>Portugal   Motores de busca para IOT</vt:lpstr>
      <vt:lpstr>Before you start OSINTing</vt:lpstr>
      <vt:lpstr>OSINT Notes  As minhas notas e alguns links</vt:lpstr>
      <vt:lpstr>OSINT  Capture The Flag &amp; Desafios</vt:lpstr>
      <vt:lpstr>OSINT  Ferramentas e mais ferramentas</vt:lpstr>
      <vt:lpstr>Histórias verídicas</vt:lpstr>
      <vt:lpstr>Histórias verídicas  Portugal</vt:lpstr>
      <vt:lpstr>Histórias verídicas  O caso do rapper Pop Smoke</vt:lpstr>
      <vt:lpstr>Histórias verídicas  Mensagem da Ella do futuro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subject>OSINT</dc:subject>
  <dc:creator>Don't OSINT Me !!</dc:creator>
  <cp:keywords>OSINT. Portugal</cp:keywords>
  <cp:lastModifiedBy>Pedro Vieira</cp:lastModifiedBy>
  <cp:revision>825</cp:revision>
  <cp:lastPrinted>1976-04-22T21:37:46Z</cp:lastPrinted>
  <dcterms:created xsi:type="dcterms:W3CDTF">1976-04-22T11:00:59Z</dcterms:created>
  <dcterms:modified xsi:type="dcterms:W3CDTF">2024-05-19T22:46:55Z</dcterms:modified>
</cp:coreProperties>
</file>